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53" r:id="rId2"/>
    <p:sldId id="511" r:id="rId3"/>
    <p:sldId id="456" r:id="rId4"/>
    <p:sldId id="494" r:id="rId5"/>
    <p:sldId id="510" r:id="rId6"/>
    <p:sldId id="479" r:id="rId7"/>
    <p:sldId id="497" r:id="rId8"/>
    <p:sldId id="496" r:id="rId9"/>
    <p:sldId id="495" r:id="rId10"/>
    <p:sldId id="498" r:id="rId11"/>
    <p:sldId id="499" r:id="rId12"/>
    <p:sldId id="500" r:id="rId13"/>
    <p:sldId id="480" r:id="rId14"/>
    <p:sldId id="485" r:id="rId15"/>
    <p:sldId id="501" r:id="rId16"/>
    <p:sldId id="491" r:id="rId17"/>
    <p:sldId id="492" r:id="rId18"/>
    <p:sldId id="502" r:id="rId19"/>
    <p:sldId id="486" r:id="rId20"/>
    <p:sldId id="493" r:id="rId21"/>
    <p:sldId id="503" r:id="rId22"/>
    <p:sldId id="487" r:id="rId23"/>
    <p:sldId id="504" r:id="rId24"/>
    <p:sldId id="488" r:id="rId25"/>
    <p:sldId id="512" r:id="rId26"/>
    <p:sldId id="481" r:id="rId27"/>
    <p:sldId id="505" r:id="rId28"/>
    <p:sldId id="506" r:id="rId29"/>
    <p:sldId id="482" r:id="rId30"/>
    <p:sldId id="483" r:id="rId31"/>
    <p:sldId id="507" r:id="rId32"/>
    <p:sldId id="508" r:id="rId33"/>
    <p:sldId id="484" r:id="rId34"/>
    <p:sldId id="509" r:id="rId35"/>
    <p:sldId id="463" r:id="rId36"/>
    <p:sldId id="476" r:id="rId37"/>
    <p:sldId id="475" r:id="rId38"/>
    <p:sldId id="477" r:id="rId39"/>
    <p:sldId id="454" r:id="rId40"/>
  </p:sldIdLst>
  <p:sldSz cx="9144000" cy="6858000" type="screen4x3"/>
  <p:notesSz cx="6667500" cy="9801225"/>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066FF"/>
    <a:srgbClr val="150C8E"/>
    <a:srgbClr val="1BE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4" autoAdjust="0"/>
    <p:restoredTop sz="85535" autoAdjust="0"/>
  </p:normalViewPr>
  <p:slideViewPr>
    <p:cSldViewPr>
      <p:cViewPr varScale="1">
        <p:scale>
          <a:sx n="78" d="100"/>
          <a:sy n="78"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sz="quarter" idx="1"/>
          </p:nvPr>
        </p:nvSpPr>
        <p:spPr>
          <a:xfrm>
            <a:off x="3776708" y="1"/>
            <a:ext cx="2889250" cy="490060"/>
          </a:xfrm>
          <a:prstGeom prst="rect">
            <a:avLst/>
          </a:prstGeom>
        </p:spPr>
        <p:txBody>
          <a:bodyPr vert="horz" lIns="90664" tIns="45332" rIns="90664" bIns="45332" rtlCol="0"/>
          <a:lstStyle>
            <a:lvl1pPr algn="r">
              <a:defRPr sz="1200"/>
            </a:lvl1pPr>
          </a:lstStyle>
          <a:p>
            <a:fld id="{17A77CA4-5A26-418C-928D-DC38DD8AD0BF}" type="datetimeFigureOut">
              <a:rPr lang="en-US" smtClean="0"/>
              <a:pPr/>
              <a:t>6/15/2014</a:t>
            </a:fld>
            <a:endParaRPr lang="en-US"/>
          </a:p>
        </p:txBody>
      </p:sp>
      <p:sp>
        <p:nvSpPr>
          <p:cNvPr id="4" name="Footer Placeholder 3"/>
          <p:cNvSpPr>
            <a:spLocks noGrp="1"/>
          </p:cNvSpPr>
          <p:nvPr>
            <p:ph type="ftr" sz="quarter" idx="2"/>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5" name="Slide Number Placeholder 4"/>
          <p:cNvSpPr>
            <a:spLocks noGrp="1"/>
          </p:cNvSpPr>
          <p:nvPr>
            <p:ph type="sldNum" sz="quarter" idx="3"/>
          </p:nvPr>
        </p:nvSpPr>
        <p:spPr>
          <a:xfrm>
            <a:off x="3776708" y="9309464"/>
            <a:ext cx="2889250" cy="490060"/>
          </a:xfrm>
          <a:prstGeom prst="rect">
            <a:avLst/>
          </a:prstGeom>
        </p:spPr>
        <p:txBody>
          <a:bodyPr vert="horz" lIns="90664" tIns="45332" rIns="90664" bIns="45332"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305202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idx="1"/>
          </p:nvPr>
        </p:nvSpPr>
        <p:spPr>
          <a:xfrm>
            <a:off x="3776708" y="1"/>
            <a:ext cx="2889250" cy="490060"/>
          </a:xfrm>
          <a:prstGeom prst="rect">
            <a:avLst/>
          </a:prstGeom>
        </p:spPr>
        <p:txBody>
          <a:bodyPr vert="horz" lIns="90664" tIns="45332" rIns="90664" bIns="45332" rtlCol="0"/>
          <a:lstStyle>
            <a:lvl1pPr algn="r">
              <a:defRPr sz="1200"/>
            </a:lvl1pPr>
          </a:lstStyle>
          <a:p>
            <a:fld id="{E59CE0CE-7E16-4FE7-AE57-724E757EAEF9}" type="datetimeFigureOut">
              <a:rPr lang="en-US" smtClean="0"/>
              <a:pPr/>
              <a:t>6/15/2014</a:t>
            </a:fld>
            <a:endParaRPr lang="en-US"/>
          </a:p>
        </p:txBody>
      </p:sp>
      <p:sp>
        <p:nvSpPr>
          <p:cNvPr id="4" name="Slide Image Placeholder 3"/>
          <p:cNvSpPr>
            <a:spLocks noGrp="1" noRot="1" noChangeAspect="1"/>
          </p:cNvSpPr>
          <p:nvPr>
            <p:ph type="sldImg" idx="2"/>
          </p:nvPr>
        </p:nvSpPr>
        <p:spPr>
          <a:xfrm>
            <a:off x="884238" y="735013"/>
            <a:ext cx="4899025" cy="3675062"/>
          </a:xfrm>
          <a:prstGeom prst="rect">
            <a:avLst/>
          </a:prstGeom>
          <a:noFill/>
          <a:ln w="12700">
            <a:solidFill>
              <a:prstClr val="black"/>
            </a:solidFill>
          </a:ln>
        </p:spPr>
        <p:txBody>
          <a:bodyPr vert="horz" lIns="90664" tIns="45332" rIns="90664" bIns="45332"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64" tIns="45332" rIns="90664" bIns="45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7" name="Slide Number Placeholder 6"/>
          <p:cNvSpPr>
            <a:spLocks noGrp="1"/>
          </p:cNvSpPr>
          <p:nvPr>
            <p:ph type="sldNum" sz="quarter" idx="5"/>
          </p:nvPr>
        </p:nvSpPr>
        <p:spPr>
          <a:xfrm>
            <a:off x="3776708" y="9309464"/>
            <a:ext cx="2889250" cy="490060"/>
          </a:xfrm>
          <a:prstGeom prst="rect">
            <a:avLst/>
          </a:prstGeom>
        </p:spPr>
        <p:txBody>
          <a:bodyPr vert="horz" lIns="90664" tIns="45332" rIns="90664" bIns="45332"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1538046071"/>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Image of the document?</a:t>
            </a:r>
          </a:p>
          <a:p>
            <a:endParaRPr lang="en-ZA" baseline="0" dirty="0" smtClean="0"/>
          </a:p>
          <a:p>
            <a:r>
              <a:rPr lang="en-ZA" baseline="0" dirty="0" smtClean="0"/>
              <a:t>Create a book cover for it?</a:t>
            </a:r>
          </a:p>
          <a:p>
            <a:endParaRPr lang="en-ZA" baseline="0" dirty="0" smtClean="0"/>
          </a:p>
          <a:p>
            <a:r>
              <a:rPr lang="en-ZA" baseline="0" dirty="0" smtClean="0"/>
              <a:t>See if can have a link in the video to the document on disk?</a:t>
            </a:r>
          </a:p>
          <a:p>
            <a:endParaRPr lang="en-ZA" baseline="0" dirty="0" smtClean="0"/>
          </a:p>
          <a:p>
            <a:r>
              <a:rPr lang="en-ZA" baseline="0" dirty="0" smtClean="0"/>
              <a:t>Or just </a:t>
            </a:r>
            <a:r>
              <a:rPr lang="en-ZA" baseline="0" dirty="0" err="1" smtClean="0"/>
              <a:t>Northcliff</a:t>
            </a:r>
            <a:r>
              <a:rPr lang="en-ZA" baseline="0" dirty="0" smtClean="0"/>
              <a:t> again?</a:t>
            </a:r>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 symbolism of the covenant with blood speaks of death for covenant breaking</a:t>
            </a:r>
          </a:p>
          <a:p>
            <a:pPr eaLnBrk="1" hangingPunct="1">
              <a:spcBef>
                <a:spcPct val="0"/>
              </a:spcBef>
            </a:pPr>
            <a:endParaRPr lang="en-ZA" baseline="0" dirty="0" smtClean="0"/>
          </a:p>
          <a:p>
            <a:pPr eaLnBrk="1" hangingPunct="1">
              <a:spcBef>
                <a:spcPct val="0"/>
              </a:spcBef>
            </a:pPr>
            <a:r>
              <a:rPr lang="en-ZA" baseline="0" dirty="0" smtClean="0"/>
              <a:t>There IS repentance BUT there is a point at which eternal death and possibly physical death results</a:t>
            </a:r>
          </a:p>
          <a:p>
            <a:pPr eaLnBrk="1" hangingPunct="1">
              <a:spcBef>
                <a:spcPct val="0"/>
              </a:spcBef>
            </a:pPr>
            <a:endParaRPr lang="en-ZA" baseline="0" dirty="0" smtClean="0"/>
          </a:p>
          <a:p>
            <a:pPr eaLnBrk="1" hangingPunct="1">
              <a:spcBef>
                <a:spcPct val="0"/>
              </a:spcBef>
            </a:pPr>
            <a:r>
              <a:rPr lang="en-ZA" baseline="0" dirty="0" smtClean="0"/>
              <a:t>The taking of virginity gives rise to an unbreakable blood covenant and death for adultery</a:t>
            </a:r>
          </a:p>
          <a:p>
            <a:pPr eaLnBrk="1" hangingPunct="1">
              <a:spcBef>
                <a:spcPct val="0"/>
              </a:spcBef>
            </a:pPr>
            <a:endParaRPr lang="en-ZA" baseline="0" dirty="0" smtClean="0"/>
          </a:p>
          <a:p>
            <a:pPr eaLnBrk="1" hangingPunct="1">
              <a:spcBef>
                <a:spcPct val="0"/>
              </a:spcBef>
            </a:pPr>
            <a:r>
              <a:rPr lang="en-ZA" baseline="0" dirty="0" smtClean="0"/>
              <a:t>The covenant at Sinai is coupled to eternal death if break the ten laws {commandments}</a:t>
            </a:r>
          </a:p>
          <a:p>
            <a:pPr eaLnBrk="1" hangingPunct="1">
              <a:spcBef>
                <a:spcPct val="0"/>
              </a:spcBef>
            </a:pPr>
            <a:endParaRPr lang="en-ZA" baseline="0" dirty="0" smtClean="0"/>
          </a:p>
          <a:p>
            <a:pPr eaLnBrk="1" hangingPunct="1">
              <a:spcBef>
                <a:spcPct val="0"/>
              </a:spcBef>
            </a:pPr>
            <a:r>
              <a:rPr lang="en-ZA" baseline="0" dirty="0" smtClean="0"/>
              <a:t>The covenant by and through Yahooshua ALSO includes a death penalty – Hebrews 10</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There is judgment in THIS life</a:t>
            </a:r>
          </a:p>
          <a:p>
            <a:pPr eaLnBrk="1" hangingPunct="1">
              <a:spcBef>
                <a:spcPct val="0"/>
              </a:spcBef>
            </a:pPr>
            <a:endParaRPr lang="en-ZA" baseline="0" dirty="0" smtClean="0"/>
          </a:p>
          <a:p>
            <a:pPr eaLnBrk="1" hangingPunct="1">
              <a:spcBef>
                <a:spcPct val="0"/>
              </a:spcBef>
            </a:pPr>
            <a:r>
              <a:rPr lang="en-ZA" baseline="0" dirty="0" smtClean="0"/>
              <a:t>AND</a:t>
            </a:r>
          </a:p>
          <a:p>
            <a:pPr eaLnBrk="1" hangingPunct="1">
              <a:spcBef>
                <a:spcPct val="0"/>
              </a:spcBef>
            </a:pPr>
            <a:endParaRPr lang="en-ZA" baseline="0" dirty="0" smtClean="0"/>
          </a:p>
          <a:p>
            <a:pPr eaLnBrk="1" hangingPunct="1">
              <a:spcBef>
                <a:spcPct val="0"/>
              </a:spcBef>
            </a:pPr>
            <a:r>
              <a:rPr lang="en-ZA" baseline="0" dirty="0" smtClean="0"/>
              <a:t>There WILL be a Day of Judgment in which Yahooshua will return and call us all to be judged and separate those who will burn for eternity from those who will spend eternity in the place we call heaven but even there </a:t>
            </a:r>
            <a:r>
              <a:rPr lang="en-ZA" baseline="0" dirty="0" err="1" smtClean="0"/>
              <a:t>there</a:t>
            </a:r>
            <a:r>
              <a:rPr lang="en-ZA" baseline="0" dirty="0" smtClean="0"/>
              <a:t> IS outer darkness</a:t>
            </a:r>
          </a:p>
          <a:p>
            <a:pPr eaLnBrk="1" hangingPunct="1">
              <a:spcBef>
                <a:spcPct val="0"/>
              </a:spcBef>
            </a:pPr>
            <a:endParaRPr lang="en-ZA" baseline="0" dirty="0" smtClean="0"/>
          </a:p>
          <a:p>
            <a:pPr eaLnBrk="1" hangingPunct="1">
              <a:spcBef>
                <a:spcPct val="0"/>
              </a:spcBef>
            </a:pPr>
            <a:r>
              <a:rPr lang="en-ZA" baseline="0" dirty="0" smtClean="0"/>
              <a:t>There IS repentance and forgiveness BUT wilful sin results in death</a:t>
            </a:r>
          </a:p>
          <a:p>
            <a:pPr eaLnBrk="1" hangingPunct="1">
              <a:spcBef>
                <a:spcPct val="0"/>
              </a:spcBef>
            </a:pPr>
            <a:endParaRPr lang="en-ZA" baseline="0" dirty="0" smtClean="0"/>
          </a:p>
          <a:p>
            <a:pPr eaLnBrk="1" hangingPunct="1">
              <a:spcBef>
                <a:spcPct val="0"/>
              </a:spcBef>
            </a:pPr>
            <a:r>
              <a:rPr lang="en-ZA" baseline="0" dirty="0" smtClean="0"/>
              <a:t>It IS possible to overcome to the end and sit on a high throne with Yahooshua</a:t>
            </a:r>
          </a:p>
          <a:p>
            <a:pPr eaLnBrk="1" hangingPunct="1">
              <a:spcBef>
                <a:spcPct val="0"/>
              </a:spcBef>
            </a:pPr>
            <a:endParaRPr lang="en-ZA" baseline="0" dirty="0" smtClean="0"/>
          </a:p>
          <a:p>
            <a:pPr eaLnBrk="1" hangingPunct="1">
              <a:spcBef>
                <a:spcPct val="0"/>
              </a:spcBef>
            </a:pPr>
            <a:r>
              <a:rPr lang="en-ZA" baseline="0" dirty="0" smtClean="0"/>
              <a:t>Revelation 21:7 and 8??</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There is judgment in THIS life</a:t>
            </a:r>
          </a:p>
          <a:p>
            <a:pPr eaLnBrk="1" hangingPunct="1">
              <a:spcBef>
                <a:spcPct val="0"/>
              </a:spcBef>
            </a:pPr>
            <a:endParaRPr lang="en-ZA" baseline="0" dirty="0" smtClean="0"/>
          </a:p>
          <a:p>
            <a:pPr eaLnBrk="1" hangingPunct="1">
              <a:spcBef>
                <a:spcPct val="0"/>
              </a:spcBef>
            </a:pPr>
            <a:r>
              <a:rPr lang="en-ZA" baseline="0" dirty="0" smtClean="0"/>
              <a:t>AND</a:t>
            </a:r>
          </a:p>
          <a:p>
            <a:pPr eaLnBrk="1" hangingPunct="1">
              <a:spcBef>
                <a:spcPct val="0"/>
              </a:spcBef>
            </a:pPr>
            <a:endParaRPr lang="en-ZA" baseline="0" dirty="0" smtClean="0"/>
          </a:p>
          <a:p>
            <a:pPr eaLnBrk="1" hangingPunct="1">
              <a:spcBef>
                <a:spcPct val="0"/>
              </a:spcBef>
            </a:pPr>
            <a:r>
              <a:rPr lang="en-ZA" baseline="0" dirty="0" smtClean="0"/>
              <a:t>There WILL be a Day of Judgment in which Yahooshua will return and call us all to be judged and separate those who will burn for eternity from those who will spend eternity in the place we call heaven but even there </a:t>
            </a:r>
            <a:r>
              <a:rPr lang="en-ZA" baseline="0" dirty="0" err="1" smtClean="0"/>
              <a:t>there</a:t>
            </a:r>
            <a:r>
              <a:rPr lang="en-ZA" baseline="0" dirty="0" smtClean="0"/>
              <a:t> IS outer darkness</a:t>
            </a:r>
          </a:p>
          <a:p>
            <a:pPr eaLnBrk="1" hangingPunct="1">
              <a:spcBef>
                <a:spcPct val="0"/>
              </a:spcBef>
            </a:pPr>
            <a:endParaRPr lang="en-ZA" baseline="0" dirty="0" smtClean="0"/>
          </a:p>
          <a:p>
            <a:pPr eaLnBrk="1" hangingPunct="1">
              <a:spcBef>
                <a:spcPct val="0"/>
              </a:spcBef>
            </a:pPr>
            <a:r>
              <a:rPr lang="en-ZA" baseline="0" dirty="0" smtClean="0"/>
              <a:t>There IS repentance and forgiveness BUT wilful sin results in death</a:t>
            </a:r>
          </a:p>
          <a:p>
            <a:pPr eaLnBrk="1" hangingPunct="1">
              <a:spcBef>
                <a:spcPct val="0"/>
              </a:spcBef>
            </a:pPr>
            <a:endParaRPr lang="en-ZA" baseline="0" dirty="0" smtClean="0"/>
          </a:p>
          <a:p>
            <a:pPr eaLnBrk="1" hangingPunct="1">
              <a:spcBef>
                <a:spcPct val="0"/>
              </a:spcBef>
            </a:pPr>
            <a:r>
              <a:rPr lang="en-ZA" baseline="0" dirty="0" smtClean="0"/>
              <a:t>It IS possible to overcome to the end and sit on a high throne with Yahooshua</a:t>
            </a:r>
          </a:p>
          <a:p>
            <a:pPr eaLnBrk="1" hangingPunct="1">
              <a:spcBef>
                <a:spcPct val="0"/>
              </a:spcBef>
            </a:pPr>
            <a:endParaRPr lang="en-ZA" baseline="0" dirty="0" smtClean="0"/>
          </a:p>
          <a:p>
            <a:pPr eaLnBrk="1" hangingPunct="1">
              <a:spcBef>
                <a:spcPct val="0"/>
              </a:spcBef>
            </a:pPr>
            <a:r>
              <a:rPr lang="en-ZA" baseline="0" dirty="0" smtClean="0"/>
              <a:t>Revelation 21:7 and 8??</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Graph of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Graph of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Yahooshua is NOT Yah</a:t>
            </a:r>
          </a:p>
          <a:p>
            <a:pPr eaLnBrk="1" hangingPunct="1">
              <a:spcBef>
                <a:spcPct val="0"/>
              </a:spcBef>
            </a:pPr>
            <a:endParaRPr lang="en-ZA" baseline="0" dirty="0" smtClean="0"/>
          </a:p>
          <a:p>
            <a:pPr eaLnBrk="1" hangingPunct="1">
              <a:spcBef>
                <a:spcPct val="0"/>
              </a:spcBef>
            </a:pPr>
            <a:r>
              <a:rPr lang="en-ZA" baseline="0" dirty="0" smtClean="0"/>
              <a:t>It is sin to equate Yahooshua with Yah or to worship him as Yah</a:t>
            </a:r>
          </a:p>
          <a:p>
            <a:pPr eaLnBrk="1" hangingPunct="1">
              <a:spcBef>
                <a:spcPct val="0"/>
              </a:spcBef>
            </a:pPr>
            <a:endParaRPr lang="en-ZA" baseline="0" dirty="0" smtClean="0"/>
          </a:p>
          <a:p>
            <a:pPr eaLnBrk="1" hangingPunct="1">
              <a:spcBef>
                <a:spcPct val="0"/>
              </a:spcBef>
            </a:pPr>
            <a:r>
              <a:rPr lang="en-ZA" baseline="0" dirty="0" smtClean="0"/>
              <a:t>There is NO trinity, the set apart Spirit IS Yah and it is the Spirit of Yah on a person that makes them “Christ” including Yahooshua</a:t>
            </a:r>
          </a:p>
          <a:p>
            <a:pPr eaLnBrk="1" hangingPunct="1">
              <a:spcBef>
                <a:spcPct val="0"/>
              </a:spcBef>
            </a:pPr>
            <a:endParaRPr lang="en-ZA" baseline="0" dirty="0" smtClean="0"/>
          </a:p>
          <a:p>
            <a:pPr eaLnBrk="1" hangingPunct="1">
              <a:spcBef>
                <a:spcPct val="0"/>
              </a:spcBef>
            </a:pPr>
            <a:r>
              <a:rPr lang="en-ZA" baseline="0" dirty="0" smtClean="0"/>
              <a:t>All who truly believe and call on the Name of Yah for salvation, that is call on </a:t>
            </a:r>
            <a:r>
              <a:rPr lang="en-ZA" baseline="0" dirty="0" err="1" smtClean="0"/>
              <a:t>Yah’s</a:t>
            </a:r>
            <a:r>
              <a:rPr lang="en-ZA" baseline="0" dirty="0" smtClean="0"/>
              <a:t> </a:t>
            </a:r>
            <a:r>
              <a:rPr lang="en-ZA" baseline="0" dirty="0" err="1" smtClean="0"/>
              <a:t>shua</a:t>
            </a:r>
            <a:r>
              <a:rPr lang="en-ZA" baseline="0" dirty="0" smtClean="0"/>
              <a:t> (</a:t>
            </a:r>
            <a:r>
              <a:rPr lang="en-ZA" baseline="0" dirty="0" err="1" smtClean="0"/>
              <a:t>Yah’s</a:t>
            </a:r>
            <a:r>
              <a:rPr lang="en-ZA" baseline="0" dirty="0" smtClean="0"/>
              <a:t> salvation) will be saved</a:t>
            </a:r>
          </a:p>
          <a:p>
            <a:pPr eaLnBrk="1" hangingPunct="1">
              <a:spcBef>
                <a:spcPct val="0"/>
              </a:spcBef>
            </a:pPr>
            <a:endParaRPr lang="en-ZA" baseline="0" dirty="0" smtClean="0"/>
          </a:p>
          <a:p>
            <a:pPr eaLnBrk="1" hangingPunct="1">
              <a:spcBef>
                <a:spcPct val="0"/>
              </a:spcBef>
            </a:pPr>
            <a:r>
              <a:rPr lang="en-ZA" baseline="0" dirty="0" smtClean="0"/>
              <a:t>All who are anointed (i.e. “</a:t>
            </a:r>
            <a:r>
              <a:rPr lang="en-ZA" baseline="0" dirty="0" err="1" smtClean="0"/>
              <a:t>christ</a:t>
            </a:r>
            <a:r>
              <a:rPr lang="en-ZA" baseline="0" dirty="0" smtClean="0"/>
              <a:t>”) have the potential to do GREATER works than Yahooshua</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Ten laws – lift out the headlines from the document</a:t>
            </a:r>
          </a:p>
          <a:p>
            <a:pPr eaLnBrk="1" hangingPunct="1">
              <a:spcBef>
                <a:spcPct val="0"/>
              </a:spcBef>
            </a:pPr>
            <a:endParaRPr lang="en-ZA" baseline="0" dirty="0" smtClean="0"/>
          </a:p>
          <a:p>
            <a:pPr eaLnBrk="1" hangingPunct="1">
              <a:spcBef>
                <a:spcPct val="0"/>
              </a:spcBef>
            </a:pPr>
            <a:r>
              <a:rPr lang="en-ZA" baseline="0" dirty="0" smtClean="0"/>
              <a:t>Image from Jonathan</a:t>
            </a:r>
          </a:p>
          <a:p>
            <a:pPr eaLnBrk="1" hangingPunct="1">
              <a:spcBef>
                <a:spcPct val="0"/>
              </a:spcBef>
            </a:pPr>
            <a:endParaRPr lang="en-ZA" baseline="0" dirty="0" smtClean="0"/>
          </a:p>
          <a:p>
            <a:pPr eaLnBrk="1" hangingPunct="1">
              <a:spcBef>
                <a:spcPct val="0"/>
              </a:spcBef>
            </a:pPr>
            <a:r>
              <a:rPr lang="en-ZA" baseline="0" dirty="0" smtClean="0"/>
              <a:t>Talk briefly to those not dealt with elsewhere 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Ten laws – lift out the headlines from the document</a:t>
            </a:r>
          </a:p>
          <a:p>
            <a:pPr eaLnBrk="1" hangingPunct="1">
              <a:spcBef>
                <a:spcPct val="0"/>
              </a:spcBef>
            </a:pPr>
            <a:endParaRPr lang="en-ZA" baseline="0" dirty="0" smtClean="0"/>
          </a:p>
          <a:p>
            <a:pPr eaLnBrk="1" hangingPunct="1">
              <a:spcBef>
                <a:spcPct val="0"/>
              </a:spcBef>
            </a:pPr>
            <a:r>
              <a:rPr lang="en-ZA" baseline="0" dirty="0" smtClean="0"/>
              <a:t>Image from Jonathan</a:t>
            </a:r>
          </a:p>
          <a:p>
            <a:pPr eaLnBrk="1" hangingPunct="1">
              <a:spcBef>
                <a:spcPct val="0"/>
              </a:spcBef>
            </a:pPr>
            <a:endParaRPr lang="en-ZA" baseline="0" dirty="0" smtClean="0"/>
          </a:p>
          <a:p>
            <a:pPr eaLnBrk="1" hangingPunct="1">
              <a:spcBef>
                <a:spcPct val="0"/>
              </a:spcBef>
            </a:pPr>
            <a:r>
              <a:rPr lang="en-ZA" baseline="0" dirty="0" smtClean="0"/>
              <a:t>Talk briefly to those not dealt with elsewhere 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Ten laws – lift out the headlines from the document</a:t>
            </a:r>
          </a:p>
          <a:p>
            <a:pPr eaLnBrk="1" hangingPunct="1">
              <a:spcBef>
                <a:spcPct val="0"/>
              </a:spcBef>
            </a:pPr>
            <a:endParaRPr lang="en-ZA" baseline="0" dirty="0" smtClean="0"/>
          </a:p>
          <a:p>
            <a:pPr eaLnBrk="1" hangingPunct="1">
              <a:spcBef>
                <a:spcPct val="0"/>
              </a:spcBef>
            </a:pPr>
            <a:r>
              <a:rPr lang="en-ZA" baseline="0" dirty="0" smtClean="0"/>
              <a:t>Image from Jonathan</a:t>
            </a:r>
          </a:p>
          <a:p>
            <a:pPr eaLnBrk="1" hangingPunct="1">
              <a:spcBef>
                <a:spcPct val="0"/>
              </a:spcBef>
            </a:pPr>
            <a:endParaRPr lang="en-ZA" baseline="0" dirty="0" smtClean="0"/>
          </a:p>
          <a:p>
            <a:pPr eaLnBrk="1" hangingPunct="1">
              <a:spcBef>
                <a:spcPct val="0"/>
              </a:spcBef>
            </a:pPr>
            <a:r>
              <a:rPr lang="en-ZA" baseline="0" dirty="0" smtClean="0"/>
              <a:t>Talk briefly to those not dealt with elsewhere 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Bullets from the document</a:t>
            </a:r>
          </a:p>
          <a:p>
            <a:pPr eaLnBrk="1" hangingPunct="1">
              <a:spcBef>
                <a:spcPct val="0"/>
              </a:spcBef>
            </a:pPr>
            <a:endParaRPr lang="en-ZA" baseline="0" dirty="0" smtClean="0"/>
          </a:p>
          <a:p>
            <a:pPr eaLnBrk="1" hangingPunct="1">
              <a:spcBef>
                <a:spcPct val="0"/>
              </a:spcBef>
            </a:pPr>
            <a:r>
              <a:rPr lang="en-ZA" baseline="0" dirty="0" smtClean="0"/>
              <a:t>ALL the result of inspired prophetic words and actions NOT magic</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Bullets from the document</a:t>
            </a:r>
          </a:p>
          <a:p>
            <a:pPr eaLnBrk="1" hangingPunct="1">
              <a:spcBef>
                <a:spcPct val="0"/>
              </a:spcBef>
            </a:pPr>
            <a:endParaRPr lang="en-ZA" baseline="0" dirty="0" smtClean="0"/>
          </a:p>
          <a:p>
            <a:pPr eaLnBrk="1" hangingPunct="1">
              <a:spcBef>
                <a:spcPct val="0"/>
              </a:spcBef>
            </a:pPr>
            <a:r>
              <a:rPr lang="en-ZA" baseline="0" dirty="0" smtClean="0"/>
              <a:t>ALL the result of inspired prophetic words and actions NOT magic</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Bullets from the document</a:t>
            </a:r>
          </a:p>
          <a:p>
            <a:pPr eaLnBrk="1" hangingPunct="1">
              <a:spcBef>
                <a:spcPct val="0"/>
              </a:spcBef>
            </a:pPr>
            <a:endParaRPr lang="en-ZA" baseline="0" dirty="0" smtClean="0"/>
          </a:p>
          <a:p>
            <a:pPr eaLnBrk="1" hangingPunct="1">
              <a:spcBef>
                <a:spcPct val="0"/>
              </a:spcBef>
            </a:pPr>
            <a:r>
              <a:rPr lang="en-ZA" baseline="0" dirty="0" smtClean="0"/>
              <a:t>ALL the result of inspired prophetic words and actions NOT magic</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What is the beast?</a:t>
            </a:r>
          </a:p>
          <a:p>
            <a:pPr eaLnBrk="1" hangingPunct="1">
              <a:spcBef>
                <a:spcPct val="0"/>
              </a:spcBef>
            </a:pPr>
            <a:endParaRPr lang="en-ZA" baseline="0" dirty="0" smtClean="0"/>
          </a:p>
          <a:p>
            <a:pPr eaLnBrk="1" hangingPunct="1">
              <a:spcBef>
                <a:spcPct val="0"/>
              </a:spcBef>
            </a:pPr>
            <a:r>
              <a:rPr lang="en-ZA" baseline="0" dirty="0" smtClean="0"/>
              <a:t>Error and deception, all who serve error and who sin, whether knowingly or unknowingly – ALL LIARS will burn</a:t>
            </a:r>
          </a:p>
          <a:p>
            <a:pPr eaLnBrk="1" hangingPunct="1">
              <a:spcBef>
                <a:spcPct val="0"/>
              </a:spcBef>
            </a:pPr>
            <a:endParaRPr lang="en-ZA" baseline="0" dirty="0" smtClean="0"/>
          </a:p>
          <a:p>
            <a:pPr eaLnBrk="1" hangingPunct="1">
              <a:spcBef>
                <a:spcPct val="0"/>
              </a:spcBef>
            </a:pPr>
            <a:r>
              <a:rPr lang="en-ZA" baseline="0" dirty="0" smtClean="0"/>
              <a:t>The mark – break ten laws and disobey Yah in what think and contract and by extension speak and write</a:t>
            </a:r>
          </a:p>
          <a:p>
            <a:pPr eaLnBrk="1" hangingPunct="1">
              <a:spcBef>
                <a:spcPct val="0"/>
              </a:spcBef>
            </a:pPr>
            <a:endParaRPr lang="en-ZA" baseline="0" dirty="0" smtClean="0"/>
          </a:p>
          <a:p>
            <a:pPr eaLnBrk="1" hangingPunct="1">
              <a:spcBef>
                <a:spcPct val="0"/>
              </a:spcBef>
            </a:pPr>
            <a:r>
              <a:rPr lang="en-ZA" baseline="0" dirty="0" smtClean="0"/>
              <a:t>It is my understanding that Satan is in the Pit for one thousand years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Other sheepfolds</a:t>
            </a:r>
          </a:p>
          <a:p>
            <a:pPr eaLnBrk="1" hangingPunct="1">
              <a:spcBef>
                <a:spcPct val="0"/>
              </a:spcBef>
            </a:pPr>
            <a:endParaRPr lang="en-ZA" baseline="0" dirty="0" smtClean="0"/>
          </a:p>
          <a:p>
            <a:pPr eaLnBrk="1" hangingPunct="1">
              <a:spcBef>
                <a:spcPct val="0"/>
              </a:spcBef>
            </a:pPr>
            <a:r>
              <a:rPr lang="en-ZA" baseline="0" dirty="0" smtClean="0"/>
              <a:t>Mayan Indians? – </a:t>
            </a:r>
            <a:r>
              <a:rPr lang="en-ZA" baseline="0" dirty="0" err="1" smtClean="0"/>
              <a:t>questo</a:t>
            </a:r>
            <a:r>
              <a:rPr lang="en-ZA" baseline="0" dirty="0" smtClean="0"/>
              <a:t> </a:t>
            </a:r>
            <a:r>
              <a:rPr lang="en-ZA" baseline="0" dirty="0" err="1" smtClean="0"/>
              <a:t>coottle</a:t>
            </a:r>
            <a:r>
              <a:rPr lang="en-ZA" baseline="0" dirty="0" smtClean="0"/>
              <a:t> – look for name on Internet</a:t>
            </a:r>
          </a:p>
          <a:p>
            <a:pPr eaLnBrk="1" hangingPunct="1">
              <a:spcBef>
                <a:spcPct val="0"/>
              </a:spcBef>
            </a:pPr>
            <a:endParaRPr lang="en-ZA" baseline="0" dirty="0" smtClean="0"/>
          </a:p>
          <a:p>
            <a:pPr eaLnBrk="1" hangingPunct="1">
              <a:spcBef>
                <a:spcPct val="0"/>
              </a:spcBef>
            </a:pPr>
            <a:r>
              <a:rPr lang="en-ZA" baseline="0" dirty="0" smtClean="0"/>
              <a:t>Others</a:t>
            </a:r>
          </a:p>
          <a:p>
            <a:pPr eaLnBrk="1" hangingPunct="1">
              <a:spcBef>
                <a:spcPct val="0"/>
              </a:spcBef>
            </a:pPr>
            <a:endParaRPr lang="en-ZA" baseline="0" dirty="0" smtClean="0"/>
          </a:p>
          <a:p>
            <a:pPr eaLnBrk="1" hangingPunct="1">
              <a:spcBef>
                <a:spcPct val="0"/>
              </a:spcBef>
            </a:pPr>
            <a:r>
              <a:rPr lang="en-ZA" baseline="0" dirty="0" err="1" smtClean="0"/>
              <a:t>Muhammed</a:t>
            </a:r>
            <a:r>
              <a:rPr lang="en-ZA" baseline="0" dirty="0" smtClean="0"/>
              <a:t> was a prophet, Muslims are seeking to serve Yah and are more righteous than most and are offended by obvious errors of Christians and </a:t>
            </a:r>
            <a:r>
              <a:rPr lang="en-ZA" baseline="0" dirty="0" err="1" smtClean="0"/>
              <a:t>Yahoodites</a:t>
            </a:r>
            <a:r>
              <a:rPr lang="en-ZA" baseline="0" dirty="0" smtClean="0"/>
              <a:t> {Jews}</a:t>
            </a:r>
          </a:p>
          <a:p>
            <a:pPr eaLnBrk="1" hangingPunct="1">
              <a:spcBef>
                <a:spcPct val="0"/>
              </a:spcBef>
            </a:pPr>
            <a:endParaRPr lang="en-ZA" baseline="0" dirty="0" smtClean="0"/>
          </a:p>
          <a:p>
            <a:pPr eaLnBrk="1" hangingPunct="1">
              <a:spcBef>
                <a:spcPct val="0"/>
              </a:spcBef>
            </a:pPr>
            <a:r>
              <a:rPr lang="en-ZA" baseline="0" dirty="0" smtClean="0"/>
              <a:t>Error in different religions separates instead of seeking the truths that others have</a:t>
            </a:r>
          </a:p>
          <a:p>
            <a:pPr eaLnBrk="1" hangingPunct="1">
              <a:spcBef>
                <a:spcPct val="0"/>
              </a:spcBef>
            </a:pPr>
            <a:endParaRPr lang="en-ZA" baseline="0" dirty="0" smtClean="0"/>
          </a:p>
          <a:p>
            <a:pPr eaLnBrk="1" hangingPunct="1">
              <a:spcBef>
                <a:spcPct val="0"/>
              </a:spcBef>
            </a:pPr>
            <a:r>
              <a:rPr lang="en-ZA" baseline="0" dirty="0" err="1" smtClean="0"/>
              <a:t>Yahoodites</a:t>
            </a:r>
            <a:r>
              <a:rPr lang="en-ZA" baseline="0" dirty="0" smtClean="0"/>
              <a:t> {Jews} are ALSO seeking to serve Yah in their own way and are offended by obvious errors of Christians and Muslims</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Other sheepfolds</a:t>
            </a:r>
          </a:p>
          <a:p>
            <a:pPr eaLnBrk="1" hangingPunct="1">
              <a:spcBef>
                <a:spcPct val="0"/>
              </a:spcBef>
            </a:pPr>
            <a:endParaRPr lang="en-ZA" baseline="0" dirty="0" smtClean="0"/>
          </a:p>
          <a:p>
            <a:pPr eaLnBrk="1" hangingPunct="1">
              <a:spcBef>
                <a:spcPct val="0"/>
              </a:spcBef>
            </a:pPr>
            <a:r>
              <a:rPr lang="en-ZA" baseline="0" dirty="0" smtClean="0"/>
              <a:t>Mayan Indians? – </a:t>
            </a:r>
            <a:r>
              <a:rPr lang="en-ZA" baseline="0" dirty="0" err="1" smtClean="0"/>
              <a:t>questo</a:t>
            </a:r>
            <a:r>
              <a:rPr lang="en-ZA" baseline="0" dirty="0" smtClean="0"/>
              <a:t> </a:t>
            </a:r>
            <a:r>
              <a:rPr lang="en-ZA" baseline="0" dirty="0" err="1" smtClean="0"/>
              <a:t>coottle</a:t>
            </a:r>
            <a:r>
              <a:rPr lang="en-ZA" baseline="0" dirty="0" smtClean="0"/>
              <a:t> – look for name on Internet</a:t>
            </a:r>
          </a:p>
          <a:p>
            <a:pPr eaLnBrk="1" hangingPunct="1">
              <a:spcBef>
                <a:spcPct val="0"/>
              </a:spcBef>
            </a:pPr>
            <a:endParaRPr lang="en-ZA" baseline="0" dirty="0" smtClean="0"/>
          </a:p>
          <a:p>
            <a:pPr eaLnBrk="1" hangingPunct="1">
              <a:spcBef>
                <a:spcPct val="0"/>
              </a:spcBef>
            </a:pPr>
            <a:r>
              <a:rPr lang="en-ZA" baseline="0" dirty="0" smtClean="0"/>
              <a:t>Others</a:t>
            </a:r>
          </a:p>
          <a:p>
            <a:pPr eaLnBrk="1" hangingPunct="1">
              <a:spcBef>
                <a:spcPct val="0"/>
              </a:spcBef>
            </a:pPr>
            <a:endParaRPr lang="en-ZA" baseline="0" dirty="0" smtClean="0"/>
          </a:p>
          <a:p>
            <a:pPr eaLnBrk="1" hangingPunct="1">
              <a:spcBef>
                <a:spcPct val="0"/>
              </a:spcBef>
            </a:pPr>
            <a:r>
              <a:rPr lang="en-ZA" baseline="0" dirty="0" err="1" smtClean="0"/>
              <a:t>Muhammed</a:t>
            </a:r>
            <a:r>
              <a:rPr lang="en-ZA" baseline="0" dirty="0" smtClean="0"/>
              <a:t> was a prophet, Muslims are seeking to serve Yah and are more righteous than most and are offended by obvious errors of Christians and </a:t>
            </a:r>
            <a:r>
              <a:rPr lang="en-ZA" baseline="0" dirty="0" err="1" smtClean="0"/>
              <a:t>Yahoodites</a:t>
            </a:r>
            <a:r>
              <a:rPr lang="en-ZA" baseline="0" dirty="0" smtClean="0"/>
              <a:t> {Jews}</a:t>
            </a:r>
          </a:p>
          <a:p>
            <a:pPr eaLnBrk="1" hangingPunct="1">
              <a:spcBef>
                <a:spcPct val="0"/>
              </a:spcBef>
            </a:pPr>
            <a:endParaRPr lang="en-ZA" baseline="0" dirty="0" smtClean="0"/>
          </a:p>
          <a:p>
            <a:pPr eaLnBrk="1" hangingPunct="1">
              <a:spcBef>
                <a:spcPct val="0"/>
              </a:spcBef>
            </a:pPr>
            <a:r>
              <a:rPr lang="en-ZA" baseline="0" dirty="0" smtClean="0"/>
              <a:t>Error in different religions separates instead of seeking the truths that others have</a:t>
            </a:r>
          </a:p>
          <a:p>
            <a:pPr eaLnBrk="1" hangingPunct="1">
              <a:spcBef>
                <a:spcPct val="0"/>
              </a:spcBef>
            </a:pPr>
            <a:endParaRPr lang="en-ZA" baseline="0" dirty="0" smtClean="0"/>
          </a:p>
          <a:p>
            <a:pPr eaLnBrk="1" hangingPunct="1">
              <a:spcBef>
                <a:spcPct val="0"/>
              </a:spcBef>
            </a:pPr>
            <a:r>
              <a:rPr lang="en-ZA" baseline="0" dirty="0" err="1" smtClean="0"/>
              <a:t>Yahoodites</a:t>
            </a:r>
            <a:r>
              <a:rPr lang="en-ZA" baseline="0" dirty="0" smtClean="0"/>
              <a:t> {Jews} are ALSO seeking to serve Yah in their own way and are offended by obvious errors of Christians and Muslims</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Other sheepfolds</a:t>
            </a:r>
          </a:p>
          <a:p>
            <a:pPr eaLnBrk="1" hangingPunct="1">
              <a:spcBef>
                <a:spcPct val="0"/>
              </a:spcBef>
            </a:pPr>
            <a:endParaRPr lang="en-ZA" baseline="0" dirty="0" smtClean="0"/>
          </a:p>
          <a:p>
            <a:pPr eaLnBrk="1" hangingPunct="1">
              <a:spcBef>
                <a:spcPct val="0"/>
              </a:spcBef>
            </a:pPr>
            <a:r>
              <a:rPr lang="en-ZA" baseline="0" dirty="0" smtClean="0"/>
              <a:t>Mayan Indians? – </a:t>
            </a:r>
            <a:r>
              <a:rPr lang="en-ZA" baseline="0" dirty="0" err="1" smtClean="0"/>
              <a:t>questo</a:t>
            </a:r>
            <a:r>
              <a:rPr lang="en-ZA" baseline="0" dirty="0" smtClean="0"/>
              <a:t> </a:t>
            </a:r>
            <a:r>
              <a:rPr lang="en-ZA" baseline="0" dirty="0" err="1" smtClean="0"/>
              <a:t>coottle</a:t>
            </a:r>
            <a:r>
              <a:rPr lang="en-ZA" baseline="0" dirty="0" smtClean="0"/>
              <a:t> – look for name on Internet</a:t>
            </a:r>
          </a:p>
          <a:p>
            <a:pPr eaLnBrk="1" hangingPunct="1">
              <a:spcBef>
                <a:spcPct val="0"/>
              </a:spcBef>
            </a:pPr>
            <a:endParaRPr lang="en-ZA" baseline="0" dirty="0" smtClean="0"/>
          </a:p>
          <a:p>
            <a:pPr eaLnBrk="1" hangingPunct="1">
              <a:spcBef>
                <a:spcPct val="0"/>
              </a:spcBef>
            </a:pPr>
            <a:r>
              <a:rPr lang="en-ZA" baseline="0" dirty="0" smtClean="0"/>
              <a:t>Others</a:t>
            </a:r>
          </a:p>
          <a:p>
            <a:pPr eaLnBrk="1" hangingPunct="1">
              <a:spcBef>
                <a:spcPct val="0"/>
              </a:spcBef>
            </a:pPr>
            <a:endParaRPr lang="en-ZA" baseline="0" dirty="0" smtClean="0"/>
          </a:p>
          <a:p>
            <a:pPr eaLnBrk="1" hangingPunct="1">
              <a:spcBef>
                <a:spcPct val="0"/>
              </a:spcBef>
            </a:pPr>
            <a:r>
              <a:rPr lang="en-ZA" baseline="0" dirty="0" err="1" smtClean="0"/>
              <a:t>Muhammed</a:t>
            </a:r>
            <a:r>
              <a:rPr lang="en-ZA" baseline="0" dirty="0" smtClean="0"/>
              <a:t> was a prophet, Muslims are seeking to serve Yah and are more righteous than most and are offended by obvious errors of Christians and </a:t>
            </a:r>
            <a:r>
              <a:rPr lang="en-ZA" baseline="0" dirty="0" err="1" smtClean="0"/>
              <a:t>Yahoodites</a:t>
            </a:r>
            <a:r>
              <a:rPr lang="en-ZA" baseline="0" dirty="0" smtClean="0"/>
              <a:t> {Jews}</a:t>
            </a:r>
          </a:p>
          <a:p>
            <a:pPr eaLnBrk="1" hangingPunct="1">
              <a:spcBef>
                <a:spcPct val="0"/>
              </a:spcBef>
            </a:pPr>
            <a:endParaRPr lang="en-ZA" baseline="0" dirty="0" smtClean="0"/>
          </a:p>
          <a:p>
            <a:pPr eaLnBrk="1" hangingPunct="1">
              <a:spcBef>
                <a:spcPct val="0"/>
              </a:spcBef>
            </a:pPr>
            <a:r>
              <a:rPr lang="en-ZA" baseline="0" dirty="0" smtClean="0"/>
              <a:t>Error in different religions separates instead of seeking the truths that others have</a:t>
            </a:r>
          </a:p>
          <a:p>
            <a:pPr eaLnBrk="1" hangingPunct="1">
              <a:spcBef>
                <a:spcPct val="0"/>
              </a:spcBef>
            </a:pPr>
            <a:endParaRPr lang="en-ZA" baseline="0" dirty="0" smtClean="0"/>
          </a:p>
          <a:p>
            <a:pPr eaLnBrk="1" hangingPunct="1">
              <a:spcBef>
                <a:spcPct val="0"/>
              </a:spcBef>
            </a:pPr>
            <a:r>
              <a:rPr lang="en-ZA" baseline="0" dirty="0" err="1" smtClean="0"/>
              <a:t>Yahoodites</a:t>
            </a:r>
            <a:r>
              <a:rPr lang="en-ZA" baseline="0" dirty="0" smtClean="0"/>
              <a:t> {Jews} are ALSO seeking to serve Yah in their own way and are offended by obvious errors of Christians and Muslims</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Left to last because so many are offended by this</a:t>
            </a:r>
          </a:p>
          <a:p>
            <a:pPr eaLnBrk="1" hangingPunct="1">
              <a:spcBef>
                <a:spcPct val="0"/>
              </a:spcBef>
            </a:pPr>
            <a:endParaRPr lang="en-ZA" baseline="0" dirty="0" smtClean="0"/>
          </a:p>
          <a:p>
            <a:pPr eaLnBrk="1" hangingPunct="1">
              <a:spcBef>
                <a:spcPct val="0"/>
              </a:spcBef>
            </a:pPr>
            <a:r>
              <a:rPr lang="en-ZA" baseline="0" dirty="0" smtClean="0"/>
              <a:t>Listen prayerfully and carefully and pray about it and if you are not ready to receive it put it aside until you ARE willing to consider it</a:t>
            </a:r>
          </a:p>
          <a:p>
            <a:pPr eaLnBrk="1" hangingPunct="1">
              <a:spcBef>
                <a:spcPct val="0"/>
              </a:spcBef>
            </a:pPr>
            <a:endParaRPr lang="en-ZA" baseline="0" dirty="0" smtClean="0"/>
          </a:p>
          <a:p>
            <a:pPr eaLnBrk="1" hangingPunct="1">
              <a:spcBef>
                <a:spcPct val="0"/>
              </a:spcBef>
            </a:pPr>
            <a:r>
              <a:rPr lang="en-ZA" baseline="0" dirty="0" smtClean="0"/>
              <a:t>Taking and giving of virginity – everlasting covenant, ditto widow or truly divorced – can ONLY do once, therefore one of the most sacred (set apart) acts possible between two humans</a:t>
            </a:r>
          </a:p>
          <a:p>
            <a:pPr eaLnBrk="1" hangingPunct="1">
              <a:spcBef>
                <a:spcPct val="0"/>
              </a:spcBef>
            </a:pPr>
            <a:endParaRPr lang="en-ZA" baseline="0" dirty="0" smtClean="0"/>
          </a:p>
          <a:p>
            <a:pPr eaLnBrk="1" hangingPunct="1">
              <a:spcBef>
                <a:spcPct val="0"/>
              </a:spcBef>
            </a:pPr>
            <a:r>
              <a:rPr lang="en-ZA" baseline="0" dirty="0" smtClean="0"/>
              <a:t>Possible for a man to take the virginity or widowhood of more than one woman, no turning back</a:t>
            </a:r>
          </a:p>
          <a:p>
            <a:pPr eaLnBrk="1" hangingPunct="1">
              <a:spcBef>
                <a:spcPct val="0"/>
              </a:spcBef>
            </a:pPr>
            <a:endParaRPr lang="en-ZA" baseline="0" dirty="0" smtClean="0"/>
          </a:p>
          <a:p>
            <a:pPr eaLnBrk="1" hangingPunct="1">
              <a:spcBef>
                <a:spcPct val="0"/>
              </a:spcBef>
            </a:pPr>
            <a:r>
              <a:rPr lang="en-ZA" baseline="0" dirty="0" smtClean="0"/>
              <a:t>Yah has granted mercy and grace but that grace has been withdrawn, corrective actions are called for</a:t>
            </a:r>
          </a:p>
          <a:p>
            <a:pPr eaLnBrk="1" hangingPunct="1">
              <a:spcBef>
                <a:spcPct val="0"/>
              </a:spcBef>
            </a:pPr>
            <a:endParaRPr lang="en-ZA" baseline="0" dirty="0" smtClean="0"/>
          </a:p>
          <a:p>
            <a:pPr eaLnBrk="1" hangingPunct="1">
              <a:spcBef>
                <a:spcPct val="0"/>
              </a:spcBef>
            </a:pPr>
            <a:r>
              <a:rPr lang="en-ZA" baseline="0" dirty="0" smtClean="0"/>
              <a:t>Isaiah 4:1 indicates will be seven times more women than men in body of true believers at the end</a:t>
            </a:r>
          </a:p>
          <a:p>
            <a:pPr eaLnBrk="1" hangingPunct="1">
              <a:spcBef>
                <a:spcPct val="0"/>
              </a:spcBef>
            </a:pPr>
            <a:endParaRPr lang="en-ZA" baseline="0" dirty="0" smtClean="0"/>
          </a:p>
          <a:p>
            <a:pPr eaLnBrk="1" hangingPunct="1">
              <a:spcBef>
                <a:spcPct val="0"/>
              </a:spcBef>
            </a:pPr>
            <a:r>
              <a:rPr lang="en-ZA" baseline="0" dirty="0" smtClean="0"/>
              <a:t>Evident today</a:t>
            </a:r>
          </a:p>
          <a:p>
            <a:pPr eaLnBrk="1" hangingPunct="1">
              <a:spcBef>
                <a:spcPct val="0"/>
              </a:spcBef>
            </a:pPr>
            <a:endParaRPr lang="en-ZA" baseline="0" dirty="0" smtClean="0"/>
          </a:p>
          <a:p>
            <a:pPr eaLnBrk="1" hangingPunct="1">
              <a:spcBef>
                <a:spcPct val="0"/>
              </a:spcBef>
            </a:pPr>
            <a:r>
              <a:rPr lang="en-ZA" baseline="0" dirty="0" smtClean="0"/>
              <a:t>Believing women seeking a man need to share</a:t>
            </a:r>
          </a:p>
          <a:p>
            <a:pPr eaLnBrk="1" hangingPunct="1">
              <a:spcBef>
                <a:spcPct val="0"/>
              </a:spcBef>
            </a:pPr>
            <a:endParaRPr lang="en-ZA" baseline="0" dirty="0" smtClean="0"/>
          </a:p>
          <a:p>
            <a:pPr eaLnBrk="1" hangingPunct="1">
              <a:spcBef>
                <a:spcPct val="0"/>
              </a:spcBef>
            </a:pPr>
            <a:r>
              <a:rPr lang="en-ZA" baseline="0" dirty="0" smtClean="0"/>
              <a:t>Believing women with a man need to be prepared to share</a:t>
            </a:r>
          </a:p>
          <a:p>
            <a:pPr eaLnBrk="1" hangingPunct="1">
              <a:spcBef>
                <a:spcPct val="0"/>
              </a:spcBef>
            </a:pPr>
            <a:endParaRPr lang="en-ZA" baseline="0" dirty="0" smtClean="0"/>
          </a:p>
          <a:p>
            <a:pPr eaLnBrk="1" hangingPunct="1">
              <a:spcBef>
                <a:spcPct val="0"/>
              </a:spcBef>
            </a:pPr>
            <a:r>
              <a:rPr lang="en-ZA" baseline="0" dirty="0" smtClean="0"/>
              <a:t>Need to cease condemning men who desire more than one woman in righteous covenant relationship</a:t>
            </a:r>
          </a:p>
          <a:p>
            <a:pPr eaLnBrk="1" hangingPunct="1">
              <a:spcBef>
                <a:spcPct val="0"/>
              </a:spcBef>
            </a:pPr>
            <a:endParaRPr lang="en-ZA" baseline="0" dirty="0" smtClean="0"/>
          </a:p>
          <a:p>
            <a:pPr eaLnBrk="1" hangingPunct="1">
              <a:spcBef>
                <a:spcPct val="0"/>
              </a:spcBef>
            </a:pPr>
            <a:r>
              <a:rPr lang="en-ZA" baseline="0" dirty="0" smtClean="0"/>
              <a:t>BUT there is massive embedded toxic psychology against this truth</a:t>
            </a:r>
          </a:p>
          <a:p>
            <a:pPr eaLnBrk="1" hangingPunct="1">
              <a:spcBef>
                <a:spcPct val="0"/>
              </a:spcBef>
            </a:pPr>
            <a:endParaRPr lang="en-ZA" baseline="0" dirty="0" smtClean="0"/>
          </a:p>
          <a:p>
            <a:pPr eaLnBrk="1" hangingPunct="1">
              <a:spcBef>
                <a:spcPct val="0"/>
              </a:spcBef>
            </a:pPr>
            <a:r>
              <a:rPr lang="en-ZA" baseline="0" dirty="0" smtClean="0"/>
              <a:t>A major challenge for all who are seeking a high throne for eternity and even for those who are seeking to enter the place we call heaven for eternity</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Left to last because so many are offended by this</a:t>
            </a:r>
          </a:p>
          <a:p>
            <a:pPr eaLnBrk="1" hangingPunct="1">
              <a:spcBef>
                <a:spcPct val="0"/>
              </a:spcBef>
            </a:pPr>
            <a:endParaRPr lang="en-ZA" baseline="0" dirty="0" smtClean="0"/>
          </a:p>
          <a:p>
            <a:pPr eaLnBrk="1" hangingPunct="1">
              <a:spcBef>
                <a:spcPct val="0"/>
              </a:spcBef>
            </a:pPr>
            <a:r>
              <a:rPr lang="en-ZA" baseline="0" dirty="0" smtClean="0"/>
              <a:t>Listen prayerfully and carefully and pray about it and if you are not ready to receive it put it aside until you ARE willing to consider it</a:t>
            </a:r>
          </a:p>
          <a:p>
            <a:pPr eaLnBrk="1" hangingPunct="1">
              <a:spcBef>
                <a:spcPct val="0"/>
              </a:spcBef>
            </a:pPr>
            <a:endParaRPr lang="en-ZA" baseline="0" dirty="0" smtClean="0"/>
          </a:p>
          <a:p>
            <a:pPr eaLnBrk="1" hangingPunct="1">
              <a:spcBef>
                <a:spcPct val="0"/>
              </a:spcBef>
            </a:pPr>
            <a:r>
              <a:rPr lang="en-ZA" baseline="0" dirty="0" smtClean="0"/>
              <a:t>Taking and giving of virginity – everlasting covenant, ditto widow or truly divorced – can ONLY do once, therefore one of the most sacred (set apart) acts possible between two humans</a:t>
            </a:r>
          </a:p>
          <a:p>
            <a:pPr eaLnBrk="1" hangingPunct="1">
              <a:spcBef>
                <a:spcPct val="0"/>
              </a:spcBef>
            </a:pPr>
            <a:endParaRPr lang="en-ZA" baseline="0" dirty="0" smtClean="0"/>
          </a:p>
          <a:p>
            <a:pPr eaLnBrk="1" hangingPunct="1">
              <a:spcBef>
                <a:spcPct val="0"/>
              </a:spcBef>
            </a:pPr>
            <a:r>
              <a:rPr lang="en-ZA" baseline="0" dirty="0" smtClean="0"/>
              <a:t>Possible for a man to take the virginity or widowhood of more than one woman, no turning back</a:t>
            </a:r>
          </a:p>
          <a:p>
            <a:pPr eaLnBrk="1" hangingPunct="1">
              <a:spcBef>
                <a:spcPct val="0"/>
              </a:spcBef>
            </a:pPr>
            <a:endParaRPr lang="en-ZA" baseline="0" dirty="0" smtClean="0"/>
          </a:p>
          <a:p>
            <a:pPr eaLnBrk="1" hangingPunct="1">
              <a:spcBef>
                <a:spcPct val="0"/>
              </a:spcBef>
            </a:pPr>
            <a:r>
              <a:rPr lang="en-ZA" baseline="0" dirty="0" smtClean="0"/>
              <a:t>Yah has granted mercy and grace but that grace has been withdrawn, corrective actions are called for</a:t>
            </a:r>
          </a:p>
          <a:p>
            <a:pPr eaLnBrk="1" hangingPunct="1">
              <a:spcBef>
                <a:spcPct val="0"/>
              </a:spcBef>
            </a:pPr>
            <a:endParaRPr lang="en-ZA" baseline="0" dirty="0" smtClean="0"/>
          </a:p>
          <a:p>
            <a:pPr eaLnBrk="1" hangingPunct="1">
              <a:spcBef>
                <a:spcPct val="0"/>
              </a:spcBef>
            </a:pPr>
            <a:r>
              <a:rPr lang="en-ZA" baseline="0" dirty="0" smtClean="0"/>
              <a:t>Isaiah 4:1 indicates will be seven times more women than men in body of true believers at the end</a:t>
            </a:r>
          </a:p>
          <a:p>
            <a:pPr eaLnBrk="1" hangingPunct="1">
              <a:spcBef>
                <a:spcPct val="0"/>
              </a:spcBef>
            </a:pPr>
            <a:endParaRPr lang="en-ZA" baseline="0" dirty="0" smtClean="0"/>
          </a:p>
          <a:p>
            <a:pPr eaLnBrk="1" hangingPunct="1">
              <a:spcBef>
                <a:spcPct val="0"/>
              </a:spcBef>
            </a:pPr>
            <a:r>
              <a:rPr lang="en-ZA" baseline="0" dirty="0" smtClean="0"/>
              <a:t>Evident today</a:t>
            </a:r>
          </a:p>
          <a:p>
            <a:pPr eaLnBrk="1" hangingPunct="1">
              <a:spcBef>
                <a:spcPct val="0"/>
              </a:spcBef>
            </a:pPr>
            <a:endParaRPr lang="en-ZA" baseline="0" dirty="0" smtClean="0"/>
          </a:p>
          <a:p>
            <a:pPr eaLnBrk="1" hangingPunct="1">
              <a:spcBef>
                <a:spcPct val="0"/>
              </a:spcBef>
            </a:pPr>
            <a:r>
              <a:rPr lang="en-ZA" baseline="0" dirty="0" smtClean="0"/>
              <a:t>Believing women seeking a man need to share</a:t>
            </a:r>
          </a:p>
          <a:p>
            <a:pPr eaLnBrk="1" hangingPunct="1">
              <a:spcBef>
                <a:spcPct val="0"/>
              </a:spcBef>
            </a:pPr>
            <a:endParaRPr lang="en-ZA" baseline="0" dirty="0" smtClean="0"/>
          </a:p>
          <a:p>
            <a:pPr eaLnBrk="1" hangingPunct="1">
              <a:spcBef>
                <a:spcPct val="0"/>
              </a:spcBef>
            </a:pPr>
            <a:r>
              <a:rPr lang="en-ZA" baseline="0" dirty="0" smtClean="0"/>
              <a:t>Believing women with a man need to be prepared to share</a:t>
            </a:r>
          </a:p>
          <a:p>
            <a:pPr eaLnBrk="1" hangingPunct="1">
              <a:spcBef>
                <a:spcPct val="0"/>
              </a:spcBef>
            </a:pPr>
            <a:endParaRPr lang="en-ZA" baseline="0" dirty="0" smtClean="0"/>
          </a:p>
          <a:p>
            <a:pPr eaLnBrk="1" hangingPunct="1">
              <a:spcBef>
                <a:spcPct val="0"/>
              </a:spcBef>
            </a:pPr>
            <a:r>
              <a:rPr lang="en-ZA" baseline="0" dirty="0" smtClean="0"/>
              <a:t>Need to cease condemning men who desire more than one woman in righteous covenant relationship</a:t>
            </a:r>
          </a:p>
          <a:p>
            <a:pPr eaLnBrk="1" hangingPunct="1">
              <a:spcBef>
                <a:spcPct val="0"/>
              </a:spcBef>
            </a:pPr>
            <a:endParaRPr lang="en-ZA" baseline="0" dirty="0" smtClean="0"/>
          </a:p>
          <a:p>
            <a:pPr eaLnBrk="1" hangingPunct="1">
              <a:spcBef>
                <a:spcPct val="0"/>
              </a:spcBef>
            </a:pPr>
            <a:r>
              <a:rPr lang="en-ZA" baseline="0" dirty="0" smtClean="0"/>
              <a:t>BUT there is massive embedded toxic psychology against this truth</a:t>
            </a:r>
          </a:p>
          <a:p>
            <a:pPr eaLnBrk="1" hangingPunct="1">
              <a:spcBef>
                <a:spcPct val="0"/>
              </a:spcBef>
            </a:pPr>
            <a:endParaRPr lang="en-ZA" baseline="0" dirty="0" smtClean="0"/>
          </a:p>
          <a:p>
            <a:pPr eaLnBrk="1" hangingPunct="1">
              <a:spcBef>
                <a:spcPct val="0"/>
              </a:spcBef>
            </a:pPr>
            <a:r>
              <a:rPr lang="en-ZA" baseline="0" dirty="0" smtClean="0"/>
              <a:t>A major challenge for all who are seeking a high throne for eternity and even for those who are seeking to enter the place we call heaven for eternity</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Fire in the bottom right corner</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Look for a very concise impactful verse or statement that summarizes the entire conclusion</a:t>
            </a:r>
          </a:p>
          <a:p>
            <a:pPr eaLnBrk="1" hangingPunct="1">
              <a:spcBef>
                <a:spcPct val="0"/>
              </a:spcBef>
            </a:pPr>
            <a:endParaRPr lang="en-ZA" baseline="0" dirty="0" smtClean="0"/>
          </a:p>
          <a:p>
            <a:pPr eaLnBrk="1" hangingPunct="1">
              <a:spcBef>
                <a:spcPct val="0"/>
              </a:spcBef>
            </a:pPr>
            <a:r>
              <a:rPr lang="en-ZA" baseline="0" dirty="0" smtClean="0"/>
              <a:t>There is a verse, I think in Lamentations? Fear Yah and serve Him only? Something like that</a:t>
            </a:r>
          </a:p>
          <a:p>
            <a:pPr eaLnBrk="1" hangingPunct="1">
              <a:spcBef>
                <a:spcPct val="0"/>
              </a:spcBef>
            </a:pPr>
            <a:endParaRPr lang="en-ZA" baseline="0" dirty="0" smtClean="0"/>
          </a:p>
          <a:p>
            <a:pPr eaLnBrk="1" hangingPunct="1">
              <a:spcBef>
                <a:spcPct val="0"/>
              </a:spcBef>
            </a:pPr>
            <a:r>
              <a:rPr lang="en-ZA" baseline="0" dirty="0" smtClean="0"/>
              <a:t>If you gain nothing else from this presentation, FEAR JUDGMENT and seek a personal relationship with the Creator </a:t>
            </a:r>
          </a:p>
          <a:p>
            <a:pPr eaLnBrk="1" hangingPunct="1">
              <a:spcBef>
                <a:spcPct val="0"/>
              </a:spcBef>
            </a:pPr>
            <a:r>
              <a:rPr lang="en-ZA" baseline="0" dirty="0" smtClean="0"/>
              <a:t>and choose to live life accordingly</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May Yah bless you and keep you and make His face to shine upon you and grant you His peace</a:t>
            </a:r>
          </a:p>
          <a:p>
            <a:endParaRPr lang="en-ZA" dirty="0" smtClean="0"/>
          </a:p>
          <a:p>
            <a:r>
              <a:rPr lang="en-ZA" dirty="0" smtClean="0"/>
              <a:t>Roll the text out progressively with the signature tune and close with a crash </a:t>
            </a:r>
            <a:r>
              <a:rPr lang="en-ZA" smtClean="0"/>
              <a:t>of thunder?</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1"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1"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7" indent="0">
              <a:buNone/>
              <a:defRPr sz="2400"/>
            </a:lvl3pPr>
            <a:lvl4pPr marL="1371161"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5" rIns="91411"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fld id="{1E22E1FD-0495-4CEC-9417-0AF5BB47E6DA}" type="datetimeFigureOut">
              <a:rPr lang="en-US" smtClean="0"/>
              <a:pPr/>
              <a:t>6/15/2014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5"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9"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3"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file:///C:\Data\9\9ETI\DVDs\Global%20Flood\06_Presentations\11_End%20Notes\iStock_000009253299Wav44100.wav" TargetMode="External"/><Relationship Id="rId1" Type="http://schemas.openxmlformats.org/officeDocument/2006/relationships/audio" Target="file:///C:\Data\9\9ETI\DVDs\Global%20Flood\06_Presentations\11_End%20Notes\iStock_000009253299Wav44100%20Truncate%2035%20Seconds.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James@ETI-Ministries.org" TargetMode="External"/><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audio" Target="file:///C:\Data\9\9ETI\DVDs\Global%20Flood\06_Presentations\11_End%20Notes\iStock_000009253299Wav44100%20End%20of%20Presentation.mp3" TargetMode="External"/><Relationship Id="rId1" Type="http://schemas.openxmlformats.org/officeDocument/2006/relationships/audio" Target="file:///C:\Data\9\9ETI\DVDs\Global%20Flood\06_Presentations\11_End%20Notes\iStock_000009253299Wav44100.wav" TargetMode="Externa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notesSlide" Target="../notesSlides/notesSlide39.xml"/><Relationship Id="rId9" Type="http://schemas.openxmlformats.org/officeDocument/2006/relationships/hyperlink" Target="http://www.eti-ministri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Stock_000009253299Wav44100 Truncate 35 Seconds.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
        <p:nvSpPr>
          <p:cNvPr id="19" name="Rectangle 18"/>
          <p:cNvSpPr/>
          <p:nvPr/>
        </p:nvSpPr>
        <p:spPr>
          <a:xfrm>
            <a:off x="8316416" y="6165304"/>
            <a:ext cx="827584"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43966" y="6572272"/>
            <a:ext cx="500034"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Stock_000009253299Wav44100.wav">
            <a:hlinkClick r:id="" action="ppaction://media"/>
          </p:cNvPr>
          <p:cNvPicPr>
            <a:picLocks noRot="1" noChangeAspect="1"/>
          </p:cNvPicPr>
          <p:nvPr>
            <a:audioFile r:link="rId2"/>
          </p:nvPr>
        </p:nvPicPr>
        <p:blipFill>
          <a:blip r:embed="rId6" cstate="print">
            <a:duotone>
              <a:schemeClr val="bg2">
                <a:shade val="45000"/>
                <a:satMod val="135000"/>
              </a:schemeClr>
              <a:prstClr val="white"/>
            </a:duotone>
          </a:blip>
          <a:stretch>
            <a:fillRect/>
          </a:stretch>
        </p:blipFill>
        <p:spPr>
          <a:xfrm>
            <a:off x="8839200" y="6553200"/>
            <a:ext cx="304800" cy="304800"/>
          </a:xfrm>
          <a:prstGeom prst="rect">
            <a:avLst/>
          </a:prstGeom>
        </p:spPr>
      </p:pic>
      <p:sp>
        <p:nvSpPr>
          <p:cNvPr id="13" name="Rectangle 1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73225"/>
            <a:ext cx="4929222" cy="369332"/>
          </a:xfrm>
          <a:prstGeom prst="rect">
            <a:avLst/>
          </a:prstGeom>
          <a:noFill/>
        </p:spPr>
        <p:txBody>
          <a:bodyPr wrap="square" rtlCol="0">
            <a:spAutoFit/>
          </a:bodyPr>
          <a:lstStyle/>
          <a:p>
            <a:r>
              <a:rPr lang="en-ZA" b="1" dirty="0" smtClean="0">
                <a:solidFill>
                  <a:srgbClr val="002060"/>
                </a:solidFill>
                <a:latin typeface="Verdana" pitchFamily="34" charset="0"/>
              </a:rPr>
              <a:t>End Time Issue Ministries</a:t>
            </a:r>
          </a:p>
        </p:txBody>
      </p:sp>
      <p:sp>
        <p:nvSpPr>
          <p:cNvPr id="10" name="TextBox 9"/>
          <p:cNvSpPr txBox="1"/>
          <p:nvPr/>
        </p:nvSpPr>
        <p:spPr>
          <a:xfrm>
            <a:off x="5143472" y="6273225"/>
            <a:ext cx="4000528" cy="584775"/>
          </a:xfrm>
          <a:prstGeom prst="rect">
            <a:avLst/>
          </a:prstGeom>
          <a:noFill/>
        </p:spPr>
        <p:txBody>
          <a:bodyPr wrap="square" rtlCol="0">
            <a:spAutoFit/>
          </a:bodyPr>
          <a:lstStyle/>
          <a:p>
            <a:pPr algn="r"/>
            <a:r>
              <a:rPr lang="en-ZA" sz="1600" b="1" dirty="0" smtClean="0">
                <a:solidFill>
                  <a:srgbClr val="002060"/>
                </a:solidFill>
                <a:latin typeface="Verdana" pitchFamily="34" charset="0"/>
              </a:rPr>
              <a:t>Dr James A Robertson PrEng</a:t>
            </a:r>
          </a:p>
          <a:p>
            <a:pPr algn="r"/>
            <a:endParaRPr lang="en-ZA" sz="1600" b="1" dirty="0">
              <a:solidFill>
                <a:srgbClr val="002060"/>
              </a:solidFill>
              <a:latin typeface="Verdana" pitchFamily="34" charset="0"/>
            </a:endParaRPr>
          </a:p>
        </p:txBody>
      </p:sp>
      <p:sp>
        <p:nvSpPr>
          <p:cNvPr id="20" name="Title 1"/>
          <p:cNvSpPr txBox="1">
            <a:spLocks/>
          </p:cNvSpPr>
          <p:nvPr/>
        </p:nvSpPr>
        <p:spPr>
          <a:xfrm>
            <a:off x="230812" y="698967"/>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pic>
        <p:nvPicPr>
          <p:cNvPr id="12" name="Picture 2"/>
          <p:cNvPicPr>
            <a:picLocks noChangeAspect="1" noChangeArrowheads="1"/>
          </p:cNvPicPr>
          <p:nvPr/>
        </p:nvPicPr>
        <p:blipFill>
          <a:blip r:embed="rId7" cstate="print"/>
          <a:srcRect/>
          <a:stretch>
            <a:fillRect/>
          </a:stretch>
        </p:blipFill>
        <p:spPr bwMode="auto">
          <a:xfrm>
            <a:off x="1259632" y="1700808"/>
            <a:ext cx="6408712" cy="3897210"/>
          </a:xfrm>
          <a:prstGeom prst="rect">
            <a:avLst/>
          </a:prstGeom>
          <a:noFill/>
          <a:ln w="9525">
            <a:noFill/>
            <a:miter lim="800000"/>
            <a:headEnd/>
            <a:tailEnd/>
          </a:ln>
          <a:effectLst/>
        </p:spPr>
      </p:pic>
      <p:pic>
        <p:nvPicPr>
          <p:cNvPr id="14" name="Picture 4"/>
          <p:cNvPicPr>
            <a:picLocks noChangeAspect="1" noChangeArrowheads="1"/>
          </p:cNvPicPr>
          <p:nvPr/>
        </p:nvPicPr>
        <p:blipFill>
          <a:blip r:embed="rId8" cstate="print"/>
          <a:srcRect/>
          <a:stretch>
            <a:fillRect/>
          </a:stretch>
        </p:blipFill>
        <p:spPr bwMode="auto">
          <a:xfrm>
            <a:off x="7668344" y="1412776"/>
            <a:ext cx="1475656" cy="3598193"/>
          </a:xfrm>
          <a:prstGeom prst="rect">
            <a:avLst/>
          </a:prstGeom>
          <a:noFill/>
          <a:ln w="9525">
            <a:noFill/>
            <a:miter lim="800000"/>
            <a:headEnd/>
            <a:tailEnd/>
          </a:ln>
          <a:effectLst/>
        </p:spPr>
      </p:pic>
      <p:sp>
        <p:nvSpPr>
          <p:cNvPr id="16" name="TextBox 15"/>
          <p:cNvSpPr txBox="1"/>
          <p:nvPr/>
        </p:nvSpPr>
        <p:spPr>
          <a:xfrm>
            <a:off x="7668344" y="4941168"/>
            <a:ext cx="1475656" cy="1200329"/>
          </a:xfrm>
          <a:prstGeom prst="rect">
            <a:avLst/>
          </a:prstGeom>
          <a:solidFill>
            <a:schemeClr val="accent1"/>
          </a:solidFill>
        </p:spPr>
        <p:txBody>
          <a:bodyPr wrap="square" rtlCol="0">
            <a:spAutoFit/>
          </a:bodyPr>
          <a:lstStyle/>
          <a:p>
            <a:pPr algn="ctr"/>
            <a:r>
              <a:rPr lang="en-ZA" b="1" dirty="0" smtClean="0"/>
              <a:t>The mountain of ALL truth </a:t>
            </a:r>
            <a:endParaRPr lang="en-US" b="1" dirty="0"/>
          </a:p>
        </p:txBody>
      </p:sp>
      <p:pic>
        <p:nvPicPr>
          <p:cNvPr id="17" name="Picture 2" descr="E:\Data\2\2I_Images\Abyss\Abyss iStock_000001865215Small with fire .jpg"/>
          <p:cNvPicPr>
            <a:picLocks noChangeAspect="1" noChangeArrowheads="1"/>
          </p:cNvPicPr>
          <p:nvPr/>
        </p:nvPicPr>
        <p:blipFill>
          <a:blip r:embed="rId9" cstate="print"/>
          <a:srcRect/>
          <a:stretch>
            <a:fillRect/>
          </a:stretch>
        </p:blipFill>
        <p:spPr bwMode="auto">
          <a:xfrm flipH="1">
            <a:off x="-2" y="5013176"/>
            <a:ext cx="1263680" cy="1196447"/>
          </a:xfrm>
          <a:prstGeom prst="rect">
            <a:avLst/>
          </a:prstGeom>
          <a:noFill/>
        </p:spPr>
      </p:pic>
      <p:sp>
        <p:nvSpPr>
          <p:cNvPr id="28" name="Title 1"/>
          <p:cNvSpPr txBox="1">
            <a:spLocks/>
          </p:cNvSpPr>
          <p:nvPr/>
        </p:nvSpPr>
        <p:spPr>
          <a:xfrm>
            <a:off x="1259632" y="1714488"/>
            <a:ext cx="6408712" cy="785817"/>
          </a:xfrm>
          <a:prstGeom prst="rect">
            <a:avLst/>
          </a:prstGeom>
          <a:solidFill>
            <a:schemeClr val="bg1"/>
          </a:solidFill>
        </p:spPr>
        <p:txBody>
          <a:bodyPr vert="horz" lIns="91411" tIns="45705" rIns="91411" bIns="45705" rtlCol="0" anchor="ctr">
            <a:noAutofit/>
          </a:bodyPr>
          <a:lstStyle/>
          <a:p>
            <a:pPr algn="ctr">
              <a:spcBef>
                <a:spcPct val="0"/>
              </a:spcBef>
              <a:defRPr/>
            </a:pPr>
            <a:r>
              <a:rPr lang="en-US" sz="2400" b="1" dirty="0" smtClean="0">
                <a:solidFill>
                  <a:srgbClr val="002060"/>
                </a:solidFill>
                <a:latin typeface="+mj-lt"/>
                <a:ea typeface="+mj-ea"/>
                <a:cs typeface="+mj-cs"/>
              </a:rPr>
              <a:t>Part 11 – End notes</a:t>
            </a:r>
          </a:p>
          <a:p>
            <a:pPr algn="ctr">
              <a:spcBef>
                <a:spcPct val="0"/>
              </a:spcBef>
              <a:defRPr/>
            </a:pPr>
            <a:r>
              <a:rPr lang="en-ZA" sz="2400" b="1" dirty="0" smtClean="0">
                <a:solidFill>
                  <a:srgbClr val="002060"/>
                </a:solidFill>
                <a:latin typeface="+mj-lt"/>
                <a:ea typeface="+mj-ea"/>
                <a:cs typeface="+mj-cs"/>
              </a:rPr>
              <a:t>Some important information</a:t>
            </a:r>
            <a:endParaRPr lang="en-US" sz="2400" b="1" dirty="0">
              <a:solidFill>
                <a:srgbClr val="00206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2000"/>
                                        <p:tgtEl>
                                          <p:spTgt spid="11">
                                            <p:txEl>
                                              <p:pRg st="1" end="1"/>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2000"/>
                                        <p:tgtEl>
                                          <p:spTgt spid="20">
                                            <p:txEl>
                                              <p:pRg st="0" end="0"/>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par>
                          <p:cTn id="35" fill="hold">
                            <p:stCondLst>
                              <p:cond delay="14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2000"/>
                                        <p:tgtEl>
                                          <p:spTgt spid="28"/>
                                        </p:tgtEl>
                                      </p:cBhvr>
                                    </p:animEffect>
                                  </p:childTnLst>
                                </p:cTn>
                              </p:par>
                            </p:childTnLst>
                          </p:cTn>
                        </p:par>
                        <p:par>
                          <p:cTn id="39" fill="hold">
                            <p:stCondLst>
                              <p:cond delay="16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par>
                          <p:cTn id="43" fill="hold">
                            <p:stCondLst>
                              <p:cond delay="18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childTnLst>
                          </p:cTn>
                        </p:par>
                        <p:par>
                          <p:cTn id="47" fill="hold">
                            <p:stCondLst>
                              <p:cond delay="20000"/>
                            </p:stCondLst>
                            <p:childTnLst>
                              <p:par>
                                <p:cTn id="48" presetID="10" presetClass="exit" presetSubtype="0" fill="hold" grpId="0" nodeType="after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51" fill="hold" display="0">
                  <p:stCondLst>
                    <p:cond delay="indefinite"/>
                  </p:stCondLst>
                  <p:endCondLst>
                    <p:cond evt="onPrev" delay="0">
                      <p:tgtEl>
                        <p:sldTgt/>
                      </p:tgtEl>
                    </p:cond>
                    <p:cond evt="onStopAudio" delay="0">
                      <p:tgtEl>
                        <p:sldTgt/>
                      </p:tgtEl>
                    </p:cond>
                  </p:endCondLst>
                </p:cTn>
                <p:tgtEl>
                  <p:spTgt spid="15"/>
                </p:tgtEl>
              </p:cMediaNode>
            </p:audio>
            <p:audio>
              <p:cMediaNode>
                <p:cTn id="52"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3" grpId="0" animBg="1"/>
      <p:bldP spid="9" grpId="0"/>
      <p:bldP spid="10" grpId="0"/>
      <p:bldP spid="16"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020272" y="1484784"/>
            <a:ext cx="2123728" cy="5343030"/>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Confusion regarding names, terms, beliefs – some more word errors</a:t>
            </a:r>
          </a:p>
        </p:txBody>
      </p:sp>
      <p:sp>
        <p:nvSpPr>
          <p:cNvPr id="41987" name="Rectangle 3"/>
          <p:cNvSpPr>
            <a:spLocks noGrp="1" noChangeArrowheads="1"/>
          </p:cNvSpPr>
          <p:nvPr>
            <p:ph type="body" idx="1"/>
          </p:nvPr>
        </p:nvSpPr>
        <p:spPr>
          <a:xfrm>
            <a:off x="457200" y="1556792"/>
            <a:ext cx="6779096" cy="5184575"/>
          </a:xfrm>
        </p:spPr>
        <p:txBody>
          <a:bodyPr>
            <a:normAutofit fontScale="92500" lnSpcReduction="20000"/>
          </a:bodyPr>
          <a:lstStyle/>
          <a:p>
            <a:pPr>
              <a:spcBef>
                <a:spcPct val="0"/>
              </a:spcBef>
              <a:buFont typeface="Wingdings" pitchFamily="2" charset="2"/>
              <a:buChar char="Ø"/>
            </a:pPr>
            <a:r>
              <a:rPr lang="en-ZA" sz="1800" dirty="0" smtClean="0">
                <a:solidFill>
                  <a:srgbClr val="002060"/>
                </a:solidFill>
              </a:rPr>
              <a:t>Yahooshua was executed on a stake (a length of tree trunk) NOT a cross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 cross is a pagan symbol that has pornographic symbolism and should be avoided</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 word “holy” actually means “set apart” and relates to separation from the things of the world</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“Bible” is derived from the Greek “</a:t>
            </a:r>
            <a:r>
              <a:rPr lang="en-ZA" sz="1800" dirty="0" err="1" smtClean="0">
                <a:solidFill>
                  <a:srgbClr val="002060"/>
                </a:solidFill>
              </a:rPr>
              <a:t>Biblios</a:t>
            </a:r>
            <a:r>
              <a:rPr lang="en-ZA" sz="1800" dirty="0" smtClean="0">
                <a:solidFill>
                  <a:srgbClr val="002060"/>
                </a:solidFill>
              </a:rPr>
              <a:t>” which means book as in the Afrikaans “</a:t>
            </a:r>
            <a:r>
              <a:rPr lang="en-ZA" sz="1800" dirty="0" err="1" smtClean="0">
                <a:solidFill>
                  <a:srgbClr val="002060"/>
                </a:solidFill>
              </a:rPr>
              <a:t>Biblioteek</a:t>
            </a:r>
            <a:r>
              <a:rPr lang="en-ZA" sz="1800" dirty="0" smtClean="0">
                <a:solidFill>
                  <a:srgbClr val="002060"/>
                </a:solidFill>
              </a:rPr>
              <a:t>” meaning library</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 book does not claim a title for itself, it is merely a compendium of writings and different compendia appropriate the title “Bible” – the word should be avoided</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All versions of the book contain error and none claim to be without error or fully inspired</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There are texts in the book which are inspired by Yah and recorded with varying levels of accuracy</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IS an important reference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14" end="14"/>
                                            </p:txEl>
                                          </p:spTgt>
                                        </p:tgtEl>
                                        <p:attrNameLst>
                                          <p:attrName>style.visibility</p:attrName>
                                        </p:attrNameLst>
                                      </p:cBhvr>
                                      <p:to>
                                        <p:strVal val="visible"/>
                                      </p:to>
                                    </p:set>
                                    <p:animEffect transition="in" filter="fade">
                                      <p:cBhvr>
                                        <p:cTn id="35"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Confusion regarding names, terms, beliefs – more confusing words</a:t>
            </a:r>
          </a:p>
        </p:txBody>
      </p:sp>
      <p:sp>
        <p:nvSpPr>
          <p:cNvPr id="41987" name="Rectangle 3"/>
          <p:cNvSpPr>
            <a:spLocks noGrp="1" noChangeArrowheads="1"/>
          </p:cNvSpPr>
          <p:nvPr>
            <p:ph type="body" idx="1"/>
          </p:nvPr>
        </p:nvSpPr>
        <p:spPr>
          <a:xfrm>
            <a:off x="457200" y="1556792"/>
            <a:ext cx="8229600" cy="5301208"/>
          </a:xfrm>
        </p:spPr>
        <p:txBody>
          <a:bodyPr>
            <a:normAutofit/>
          </a:bodyPr>
          <a:lstStyle/>
          <a:p>
            <a:pPr>
              <a:spcBef>
                <a:spcPct val="0"/>
              </a:spcBef>
              <a:buFont typeface="Wingdings" pitchFamily="2" charset="2"/>
              <a:buChar char="Ø"/>
            </a:pPr>
            <a:r>
              <a:rPr lang="en-ZA" sz="1800" dirty="0" smtClean="0">
                <a:solidFill>
                  <a:srgbClr val="002060"/>
                </a:solidFill>
              </a:rPr>
              <a:t>“Baptise” is another confusing term which should be correctly translated “immerse”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refers to full immersion in water and is a routine procedure for cleansing that is laid down repeatedly in Leviticus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is not mechanically possible to immerse a person with a thumb dipped in a cup of water and therefore the debate about what constitutes baptism is eliminated, immersion is the prescribed ordinance of full immersion</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We should immerse regularly</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“Angel” is a representation of a word that means “messenger”, it is more helpful to refer to them as messengers because that is what they are</a:t>
            </a:r>
          </a:p>
          <a:p>
            <a:pPr>
              <a:spcBef>
                <a:spcPct val="0"/>
              </a:spcBef>
              <a:buFont typeface="Wingdings" pitchFamily="2" charset="2"/>
              <a:buChar char="Ø"/>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Confusion regarding names, terms, beliefs – confusion around marriage</a:t>
            </a:r>
          </a:p>
        </p:txBody>
      </p:sp>
      <p:sp>
        <p:nvSpPr>
          <p:cNvPr id="41987" name="Rectangle 3"/>
          <p:cNvSpPr>
            <a:spLocks noGrp="1" noChangeArrowheads="1"/>
          </p:cNvSpPr>
          <p:nvPr>
            <p:ph type="body" idx="1"/>
          </p:nvPr>
        </p:nvSpPr>
        <p:spPr>
          <a:xfrm>
            <a:off x="457200" y="1556792"/>
            <a:ext cx="8229600" cy="5301208"/>
          </a:xfrm>
        </p:spPr>
        <p:txBody>
          <a:bodyPr>
            <a:normAutofit/>
          </a:bodyPr>
          <a:lstStyle/>
          <a:p>
            <a:pPr>
              <a:spcBef>
                <a:spcPct val="0"/>
              </a:spcBef>
              <a:buFont typeface="Wingdings" pitchFamily="2" charset="2"/>
              <a:buChar char="Ø"/>
            </a:pPr>
            <a:r>
              <a:rPr lang="en-ZA" sz="1800" dirty="0" smtClean="0">
                <a:solidFill>
                  <a:srgbClr val="002060"/>
                </a:solidFill>
              </a:rPr>
              <a:t>Marriage means “sexual intercourse with a virgin, widow or truly divorced female”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In Yah’s terms the joining of a man and female in some ceremony is invalid and is adultery unless the woman satisfies one of the above conditions</a:t>
            </a:r>
          </a:p>
          <a:p>
            <a:pPr>
              <a:spcBef>
                <a:spcPct val="0"/>
              </a:spcBef>
              <a:buFont typeface="Wingdings" pitchFamily="2" charset="2"/>
              <a:buChar char="Ø"/>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Covenant includes a death penalty</a:t>
            </a:r>
          </a:p>
        </p:txBody>
      </p:sp>
      <p:sp>
        <p:nvSpPr>
          <p:cNvPr id="41987" name="Rectangle 3"/>
          <p:cNvSpPr>
            <a:spLocks noGrp="1" noChangeArrowheads="1"/>
          </p:cNvSpPr>
          <p:nvPr>
            <p:ph type="body" idx="1"/>
          </p:nvPr>
        </p:nvSpPr>
        <p:spPr>
          <a:xfrm>
            <a:off x="457200" y="1556792"/>
            <a:ext cx="8229600" cy="5301207"/>
          </a:xfrm>
        </p:spPr>
        <p:txBody>
          <a:bodyPr>
            <a:normAutofit/>
          </a:bodyPr>
          <a:lstStyle/>
          <a:p>
            <a:pPr eaLnBrk="1" hangingPunct="1">
              <a:buFont typeface="Wingdings" pitchFamily="2" charset="2"/>
              <a:buChar char="Ø"/>
            </a:pPr>
            <a:r>
              <a:rPr lang="en-US" sz="1800" dirty="0" smtClean="0">
                <a:solidFill>
                  <a:srgbClr val="150C8E"/>
                </a:solidFill>
              </a:rPr>
              <a:t>Covenant includes a death penalty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Father Yah has made numerous covenants with human beings, starting with Adam and thereafter with Noah, Abraham, Isaac, Jacob, David, Yahooshua, etc and with many others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He still makes covenants today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Failure to observe a covenant leads to death, it may result in premature death in this life failing which it will lead to eternal death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Thus while much is made of the covenant through Yahooshua it should be seen in context and it must be understood that wilfully and repeatedly breaking that covenant will lead to eternal hell fire -- </a:t>
            </a:r>
            <a:r>
              <a:rPr lang="en-US" sz="1800" dirty="0" smtClean="0">
                <a:solidFill>
                  <a:srgbClr val="150C8E"/>
                </a:solidFill>
              </a:rPr>
              <a:t>Hebrews 6:4-6</a:t>
            </a:r>
          </a:p>
          <a:p>
            <a:pPr eaLnBrk="1" hangingPunct="1">
              <a:buFont typeface="Wingdings" pitchFamily="2" charset="2"/>
              <a:buChar char="Ø"/>
            </a:pPr>
            <a:endParaRPr lang="en-US"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Judgment in this life</a:t>
            </a:r>
          </a:p>
        </p:txBody>
      </p:sp>
      <p:sp>
        <p:nvSpPr>
          <p:cNvPr id="41987" name="Rectangle 3"/>
          <p:cNvSpPr>
            <a:spLocks noGrp="1" noChangeArrowheads="1"/>
          </p:cNvSpPr>
          <p:nvPr>
            <p:ph type="body" idx="1"/>
          </p:nvPr>
        </p:nvSpPr>
        <p:spPr>
          <a:xfrm>
            <a:off x="457200" y="1628800"/>
            <a:ext cx="8229600" cy="5040559"/>
          </a:xfrm>
        </p:spPr>
        <p:txBody>
          <a:bodyPr>
            <a:normAutofit fontScale="92500" lnSpcReduction="10000"/>
          </a:bodyPr>
          <a:lstStyle/>
          <a:p>
            <a:pPr eaLnBrk="1" hangingPunct="1">
              <a:buFont typeface="Wingdings" pitchFamily="2" charset="2"/>
              <a:buChar char="Ø"/>
            </a:pPr>
            <a:r>
              <a:rPr lang="en-US" sz="1800" dirty="0" smtClean="0">
                <a:solidFill>
                  <a:srgbClr val="150C8E"/>
                </a:solidFill>
              </a:rPr>
              <a:t>There IS judgment in this life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We may request judgment in this life in order that we are not judged in the life to come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We will be judged in any event – any illness, accident, loss of any sort is a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Judgment requires the prosecutor – Satan or one of his messengers to bring charges before the Court of Heaven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Yahooshua as our advocate pleads for mitigation of sentence, mercy, etc as may be applicable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Father Yah as the Judge hands down the sentence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Satan and his messengers and demons execute / carry out the sentence, for example by causing an accident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Judgment in this life</a:t>
            </a:r>
          </a:p>
        </p:txBody>
      </p:sp>
      <p:sp>
        <p:nvSpPr>
          <p:cNvPr id="41987" name="Rectangle 3"/>
          <p:cNvSpPr>
            <a:spLocks noGrp="1" noChangeArrowheads="1"/>
          </p:cNvSpPr>
          <p:nvPr>
            <p:ph type="body" idx="1"/>
          </p:nvPr>
        </p:nvSpPr>
        <p:spPr>
          <a:xfrm>
            <a:off x="457200" y="1628800"/>
            <a:ext cx="8229600" cy="5040559"/>
          </a:xfrm>
        </p:spPr>
        <p:txBody>
          <a:bodyPr>
            <a:normAutofit/>
          </a:bodyPr>
          <a:lstStyle/>
          <a:p>
            <a:pPr eaLnBrk="1" hangingPunct="1">
              <a:buFont typeface="Wingdings" pitchFamily="2" charset="2"/>
              <a:buChar char="Ø"/>
            </a:pPr>
            <a:r>
              <a:rPr lang="en-US" sz="1800" dirty="0" smtClean="0">
                <a:solidFill>
                  <a:srgbClr val="150C8E"/>
                </a:solidFill>
              </a:rPr>
              <a:t>Judgment in this life is to be sought and desired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trains us, allows us to learn</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It is GRACE that helps us to learn and avoid damnation in the life to come and if we desire it helps us to aspire to a high throne for eternity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Allows us to pay the price for our sin in this life and therefore helps us to avoid a part in the lake of fire for eternity</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Pray “</a:t>
            </a:r>
            <a:r>
              <a:rPr lang="en-ZA" sz="1800" i="1" dirty="0" smtClean="0">
                <a:solidFill>
                  <a:srgbClr val="150C8E"/>
                </a:solidFill>
              </a:rPr>
              <a:t>Father I ask you to judge me severely and correct me harshly that I may serve you more perfectly</a:t>
            </a:r>
            <a:r>
              <a:rPr lang="en-ZA" sz="1800" dirty="0" smtClean="0">
                <a:solidFill>
                  <a:srgbClr val="150C8E"/>
                </a:solidFill>
              </a:rPr>
              <a:t>”</a:t>
            </a:r>
            <a:endParaRPr lang="en-US" sz="1800" dirty="0" smtClean="0">
              <a:solidFill>
                <a:srgbClr val="150C8E"/>
              </a:solidFill>
            </a:endParaRPr>
          </a:p>
          <a:p>
            <a:pPr eaLnBrk="1" hangingPunct="1">
              <a:buNone/>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spiritual journey of man on earth over seven thousand years</a:t>
            </a:r>
          </a:p>
        </p:txBody>
      </p:sp>
      <p:sp>
        <p:nvSpPr>
          <p:cNvPr id="41987" name="Rectangle 3"/>
          <p:cNvSpPr>
            <a:spLocks noGrp="1" noChangeArrowheads="1"/>
          </p:cNvSpPr>
          <p:nvPr>
            <p:ph type="body" idx="1"/>
          </p:nvPr>
        </p:nvSpPr>
        <p:spPr>
          <a:xfrm>
            <a:off x="457200" y="1628800"/>
            <a:ext cx="8229600" cy="4968551"/>
          </a:xfrm>
        </p:spPr>
        <p:txBody>
          <a:bodyPr>
            <a:normAutofit lnSpcReduction="10000"/>
          </a:bodyPr>
          <a:lstStyle/>
          <a:p>
            <a:pPr eaLnBrk="1" hangingPunct="1">
              <a:buFont typeface="Wingdings" pitchFamily="2" charset="2"/>
              <a:buChar char="Ø"/>
            </a:pPr>
            <a:r>
              <a:rPr lang="en-ZA" sz="1800" dirty="0" smtClean="0">
                <a:solidFill>
                  <a:srgbClr val="150C8E"/>
                </a:solidFill>
              </a:rPr>
              <a:t>At the start (6,000 + years ago) human beings ONLY knew good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As a consequence of disobedience and rebellion they started to learn all there is to learn about evil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This generation, 6,000 years from the creation of mankind, is the most evil generation that has ever lived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Yahooshua came and died that we might regain authority on earth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We are called to restore good on earth in order that he may return</a:t>
            </a:r>
          </a:p>
          <a:p>
            <a:pPr eaLnBrk="1" hangingPunct="1">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At present Yahooshua, having been resurrected because he lived a life without sin, is “</a:t>
            </a:r>
            <a:r>
              <a:rPr lang="en-ZA" sz="1800" i="1" dirty="0" smtClean="0">
                <a:solidFill>
                  <a:srgbClr val="150C8E"/>
                </a:solidFill>
              </a:rPr>
              <a:t>seated at the Right Hand of the Father </a:t>
            </a:r>
            <a:r>
              <a:rPr lang="en-ZA" sz="1800" b="1" i="1" dirty="0" smtClean="0">
                <a:solidFill>
                  <a:srgbClr val="150C8E"/>
                </a:solidFill>
              </a:rPr>
              <a:t>WAITING</a:t>
            </a:r>
            <a:r>
              <a:rPr lang="en-ZA" sz="1800" i="1" dirty="0" smtClean="0">
                <a:solidFill>
                  <a:srgbClr val="150C8E"/>
                </a:solidFill>
              </a:rPr>
              <a:t> for his enemies to be made his footstool”</a:t>
            </a:r>
            <a:r>
              <a:rPr lang="en-ZA" sz="1800" dirty="0" smtClean="0">
                <a:solidFill>
                  <a:srgbClr val="150C8E"/>
                </a:solidFill>
              </a:rPr>
              <a:t>: Matthew 22:44, Mark 12:36, Luke 20:43, Acts 2:35, Hebrews 1:13 and Hebrews 10:13</a:t>
            </a:r>
          </a:p>
          <a:p>
            <a:pPr eaLnBrk="1" hangingPunct="1">
              <a:buFont typeface="Wingdings" pitchFamily="2" charset="2"/>
              <a:buChar char="Ø"/>
            </a:pPr>
            <a:endParaRPr lang="en-ZA" sz="1800" dirty="0" smtClean="0">
              <a:solidFill>
                <a:srgbClr val="150C8E"/>
              </a:solidFill>
            </a:endParaRPr>
          </a:p>
        </p:txBody>
      </p:sp>
      <p:sp>
        <p:nvSpPr>
          <p:cNvPr id="8" name="Oval 7"/>
          <p:cNvSpPr/>
          <p:nvPr/>
        </p:nvSpPr>
        <p:spPr>
          <a:xfrm>
            <a:off x="683568" y="5589240"/>
            <a:ext cx="1512168" cy="3600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2" presetClass="entr" presetSubtype="3"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spiritual journey of man on earth over seven thousand years</a:t>
            </a:r>
          </a:p>
        </p:txBody>
      </p:sp>
      <p:pic>
        <p:nvPicPr>
          <p:cNvPr id="9" name="Picture 2"/>
          <p:cNvPicPr>
            <a:picLocks noChangeAspect="1" noChangeArrowheads="1"/>
          </p:cNvPicPr>
          <p:nvPr/>
        </p:nvPicPr>
        <p:blipFill>
          <a:blip r:embed="rId3" cstate="print"/>
          <a:srcRect/>
          <a:stretch>
            <a:fillRect/>
          </a:stretch>
        </p:blipFill>
        <p:spPr bwMode="auto">
          <a:xfrm>
            <a:off x="683568" y="1412777"/>
            <a:ext cx="7812360" cy="5445224"/>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827584" y="1340768"/>
            <a:ext cx="7488832" cy="568863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755576" y="1268760"/>
            <a:ext cx="7389218" cy="5589240"/>
          </a:xfrm>
          <a:prstGeom prst="rect">
            <a:avLst/>
          </a:prstGeom>
          <a:noFill/>
          <a:ln w="9525">
            <a:noFill/>
            <a:miter lim="800000"/>
            <a:headEnd/>
            <a:tailEnd/>
          </a:ln>
          <a:effectLst/>
        </p:spPr>
      </p:pic>
      <p:sp>
        <p:nvSpPr>
          <p:cNvPr id="12" name="TextBox 11"/>
          <p:cNvSpPr txBox="1"/>
          <p:nvPr/>
        </p:nvSpPr>
        <p:spPr>
          <a:xfrm>
            <a:off x="2699792" y="5733256"/>
            <a:ext cx="936104" cy="369332"/>
          </a:xfrm>
          <a:prstGeom prst="rect">
            <a:avLst/>
          </a:prstGeom>
          <a:noFill/>
        </p:spPr>
        <p:txBody>
          <a:bodyPr wrap="square" rtlCol="0">
            <a:spAutoFit/>
          </a:bodyPr>
          <a:lstStyle/>
          <a:p>
            <a:pPr algn="ctr"/>
            <a:r>
              <a:rPr lang="en-ZA" b="1" dirty="0" smtClean="0"/>
              <a:t>Flood</a:t>
            </a:r>
            <a:endParaRPr lang="en-US" b="1" dirty="0"/>
          </a:p>
        </p:txBody>
      </p:sp>
      <p:sp>
        <p:nvSpPr>
          <p:cNvPr id="13" name="TextBox 12"/>
          <p:cNvSpPr txBox="1"/>
          <p:nvPr/>
        </p:nvSpPr>
        <p:spPr>
          <a:xfrm>
            <a:off x="3995936" y="5733256"/>
            <a:ext cx="1800200" cy="369332"/>
          </a:xfrm>
          <a:prstGeom prst="rect">
            <a:avLst/>
          </a:prstGeom>
          <a:noFill/>
        </p:spPr>
        <p:txBody>
          <a:bodyPr wrap="square" rtlCol="0">
            <a:spAutoFit/>
          </a:bodyPr>
          <a:lstStyle/>
          <a:p>
            <a:pPr algn="ctr"/>
            <a:r>
              <a:rPr lang="en-ZA" b="1" dirty="0" smtClean="0"/>
              <a:t>Yahooshua</a:t>
            </a:r>
            <a:endParaRPr lang="en-US" b="1" dirty="0"/>
          </a:p>
        </p:txBody>
      </p:sp>
      <p:sp>
        <p:nvSpPr>
          <p:cNvPr id="14" name="TextBox 13"/>
          <p:cNvSpPr txBox="1"/>
          <p:nvPr/>
        </p:nvSpPr>
        <p:spPr>
          <a:xfrm>
            <a:off x="5940152" y="5723964"/>
            <a:ext cx="1008112" cy="369332"/>
          </a:xfrm>
          <a:prstGeom prst="rect">
            <a:avLst/>
          </a:prstGeom>
          <a:noFill/>
        </p:spPr>
        <p:txBody>
          <a:bodyPr wrap="square" rtlCol="0">
            <a:spAutoFit/>
          </a:bodyPr>
          <a:lstStyle/>
          <a:p>
            <a:pPr algn="ctr"/>
            <a:r>
              <a:rPr lang="en-ZA" b="1" dirty="0" smtClean="0"/>
              <a:t>Today</a:t>
            </a:r>
            <a:endParaRPr lang="en-US" b="1" dirty="0"/>
          </a:p>
        </p:txBody>
      </p:sp>
      <p:sp>
        <p:nvSpPr>
          <p:cNvPr id="15" name="TextBox 14"/>
          <p:cNvSpPr txBox="1"/>
          <p:nvPr/>
        </p:nvSpPr>
        <p:spPr>
          <a:xfrm>
            <a:off x="6444208" y="1844824"/>
            <a:ext cx="1584176" cy="369332"/>
          </a:xfrm>
          <a:prstGeom prst="rect">
            <a:avLst/>
          </a:prstGeom>
          <a:noFill/>
        </p:spPr>
        <p:txBody>
          <a:bodyPr wrap="square" rtlCol="0">
            <a:spAutoFit/>
          </a:bodyPr>
          <a:lstStyle/>
          <a:p>
            <a:pPr algn="ctr"/>
            <a:r>
              <a:rPr lang="en-ZA" b="1" dirty="0" smtClean="0"/>
              <a:t>Judgment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2" presetClass="entr" presetSubtype="3"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6500"/>
                            </p:stCondLst>
                            <p:childTnLst>
                              <p:par>
                                <p:cTn id="22" presetID="2" presetClass="entr" presetSubtype="3"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7000"/>
                            </p:stCondLst>
                            <p:childTnLst>
                              <p:par>
                                <p:cTn id="27" presetID="2" presetClass="entr" presetSubtype="3"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7500"/>
                            </p:stCondLst>
                            <p:childTnLst>
                              <p:par>
                                <p:cTn id="32" presetID="2" presetClass="entr" presetSubtype="3"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spiritual journey of man on earth over seven thousand years</a:t>
            </a:r>
          </a:p>
        </p:txBody>
      </p:sp>
      <p:sp>
        <p:nvSpPr>
          <p:cNvPr id="41987" name="Rectangle 3"/>
          <p:cNvSpPr>
            <a:spLocks noGrp="1" noChangeArrowheads="1"/>
          </p:cNvSpPr>
          <p:nvPr>
            <p:ph type="body" idx="1"/>
          </p:nvPr>
        </p:nvSpPr>
        <p:spPr>
          <a:xfrm>
            <a:off x="457200" y="1484784"/>
            <a:ext cx="8229600" cy="5373216"/>
          </a:xfrm>
        </p:spPr>
        <p:txBody>
          <a:bodyPr>
            <a:normAutofit lnSpcReduction="10000"/>
          </a:bodyPr>
          <a:lstStyle/>
          <a:p>
            <a:pPr eaLnBrk="1" hangingPunct="1">
              <a:buFont typeface="Wingdings" pitchFamily="2" charset="2"/>
              <a:buChar char="Ø"/>
            </a:pPr>
            <a:r>
              <a:rPr lang="en-ZA" sz="1800" dirty="0" smtClean="0">
                <a:solidFill>
                  <a:srgbClr val="150C8E"/>
                </a:solidFill>
              </a:rPr>
              <a:t>Satan was cast into the Pit for one thousand years in 2003</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2,000 years ago, Yahooshua, having regained authority on earth from Satan by living a sinless life, immediately handed that authority to those that followed him and went to sit at the right hand of Father Yah to AWAIT the time when his followers would regain authority on earth and prepare a place for his return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That is not happening because believers do not understand that it is their role to prepare for Yahooshua, they mostly believe that “Jesus is coming soon” and are sitting back waiting for Yahooshua to sort out the mess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Yahooshua is waiting for us to sort out the mess – we have less than a thousand years in which to do this – some say much less time – be prepared no matter the hour or day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we truly understood the significance of </a:t>
            </a:r>
            <a:r>
              <a:rPr lang="en-ZA" sz="1800" dirty="0" err="1" smtClean="0">
                <a:solidFill>
                  <a:srgbClr val="150C8E"/>
                </a:solidFill>
              </a:rPr>
              <a:t>Yahooshua’s</a:t>
            </a:r>
            <a:r>
              <a:rPr lang="en-ZA" sz="1800" dirty="0" smtClean="0">
                <a:solidFill>
                  <a:srgbClr val="150C8E"/>
                </a:solidFill>
              </a:rPr>
              <a:t> return, the onset of judgment, we would NOT be asking for his soon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continuum between the mountain of Yah and the Pit</a:t>
            </a:r>
          </a:p>
        </p:txBody>
      </p:sp>
      <p:sp>
        <p:nvSpPr>
          <p:cNvPr id="41987" name="Rectangle 3"/>
          <p:cNvSpPr>
            <a:spLocks noGrp="1" noChangeArrowheads="1"/>
          </p:cNvSpPr>
          <p:nvPr>
            <p:ph type="body" idx="1"/>
          </p:nvPr>
        </p:nvSpPr>
        <p:spPr>
          <a:xfrm>
            <a:off x="457200" y="1556792"/>
            <a:ext cx="7067128" cy="5112567"/>
          </a:xfrm>
        </p:spPr>
        <p:txBody>
          <a:bodyPr>
            <a:normAutofit fontScale="92500" lnSpcReduction="20000"/>
          </a:bodyPr>
          <a:lstStyle/>
          <a:p>
            <a:pPr eaLnBrk="1" hangingPunct="1">
              <a:buFont typeface="Wingdings" pitchFamily="2" charset="2"/>
              <a:buChar char="Ø"/>
            </a:pPr>
            <a:r>
              <a:rPr lang="en-US" sz="1800" dirty="0" smtClean="0">
                <a:solidFill>
                  <a:srgbClr val="150C8E"/>
                </a:solidFill>
              </a:rPr>
              <a:t>This life and the life to come are more complex than most understand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a continuum between entirely and completely good which has only been achieved by Yahooshua and Father Yah and entirely and completely bad which has only been achieved by Satan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climb to all good is metaphorically referred to as “the mountain of Yah” whereas the slippery descent to all evil is the Pit, where Satan is currently imprisoned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the believers are successful in preparing a place for Yahooshua to return to then Yahooshua will return to receive his kingdom and Satan, his messengers and all those who have not qualified to enter heaven will be cast into the lake of fire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they do NOT succeed then Yahooshua will never return and Satan will take control of the earth for ever</a:t>
            </a:r>
          </a:p>
        </p:txBody>
      </p:sp>
      <p:pic>
        <p:nvPicPr>
          <p:cNvPr id="4" name="Picture 4"/>
          <p:cNvPicPr>
            <a:picLocks noChangeAspect="1" noChangeArrowheads="1"/>
          </p:cNvPicPr>
          <p:nvPr/>
        </p:nvPicPr>
        <p:blipFill>
          <a:blip r:embed="rId3" cstate="print"/>
          <a:srcRect/>
          <a:stretch>
            <a:fillRect/>
          </a:stretch>
        </p:blipFill>
        <p:spPr bwMode="auto">
          <a:xfrm>
            <a:off x="7524328" y="1484784"/>
            <a:ext cx="1475656" cy="3598193"/>
          </a:xfrm>
          <a:prstGeom prst="rect">
            <a:avLst/>
          </a:prstGeom>
          <a:noFill/>
          <a:ln w="9525">
            <a:noFill/>
            <a:miter lim="800000"/>
            <a:headEnd/>
            <a:tailEnd/>
          </a:ln>
          <a:effectLst/>
        </p:spPr>
      </p:pic>
      <p:pic>
        <p:nvPicPr>
          <p:cNvPr id="5" name="Picture 2" descr="E:\Data\2\2I_Images\Abyss\Abyss iStock_000001865215Small with fire .jpg"/>
          <p:cNvPicPr>
            <a:picLocks noChangeAspect="1" noChangeArrowheads="1"/>
          </p:cNvPicPr>
          <p:nvPr/>
        </p:nvPicPr>
        <p:blipFill>
          <a:blip r:embed="rId4" cstate="print"/>
          <a:srcRect/>
          <a:stretch>
            <a:fillRect/>
          </a:stretch>
        </p:blipFill>
        <p:spPr bwMode="auto">
          <a:xfrm flipH="1">
            <a:off x="7536837" y="5589240"/>
            <a:ext cx="1499659" cy="1124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Wrapping up</a:t>
            </a:r>
          </a:p>
        </p:txBody>
      </p:sp>
      <p:sp>
        <p:nvSpPr>
          <p:cNvPr id="41987" name="Rectangle 3"/>
          <p:cNvSpPr>
            <a:spLocks noGrp="1" noChangeArrowheads="1"/>
          </p:cNvSpPr>
          <p:nvPr>
            <p:ph type="body" idx="1"/>
          </p:nvPr>
        </p:nvSpPr>
        <p:spPr>
          <a:xfrm>
            <a:off x="3203848" y="1484784"/>
            <a:ext cx="5688632" cy="5040559"/>
          </a:xfrm>
        </p:spPr>
        <p:txBody>
          <a:bodyPr>
            <a:normAutofit/>
          </a:bodyPr>
          <a:lstStyle/>
          <a:p>
            <a:pPr>
              <a:buFont typeface="Wingdings" pitchFamily="2" charset="2"/>
              <a:buChar char="Ø"/>
            </a:pPr>
            <a:r>
              <a:rPr lang="en-ZA" sz="1800" dirty="0" smtClean="0">
                <a:solidFill>
                  <a:srgbClr val="002060"/>
                </a:solidFill>
              </a:rPr>
              <a:t>What follows is, in my opinion, the most important information on this entire DVD</a:t>
            </a:r>
          </a:p>
          <a:p>
            <a:pPr>
              <a:buFont typeface="Wingdings" pitchFamily="2" charset="2"/>
              <a:buChar char="Ø"/>
            </a:pPr>
            <a:endParaRPr lang="en-ZA" sz="1800" dirty="0" smtClean="0">
              <a:solidFill>
                <a:srgbClr val="002060"/>
              </a:solidFill>
            </a:endParaRPr>
          </a:p>
          <a:p>
            <a:pPr>
              <a:buFont typeface="Wingdings" pitchFamily="2" charset="2"/>
              <a:buChar char="Ø"/>
            </a:pPr>
            <a:r>
              <a:rPr lang="en-ZA" sz="1800" dirty="0" smtClean="0">
                <a:solidFill>
                  <a:srgbClr val="002060"/>
                </a:solidFill>
              </a:rPr>
              <a:t>It does not help to accept that there was a flood if one does not come to repentance and seek a deep relationship with our Father in Heaven</a:t>
            </a:r>
          </a:p>
          <a:p>
            <a:pPr>
              <a:buFont typeface="Wingdings" pitchFamily="2" charset="2"/>
              <a:buChar char="Ø"/>
            </a:pPr>
            <a:endParaRPr lang="en-ZA" sz="1800" dirty="0" smtClean="0">
              <a:solidFill>
                <a:srgbClr val="002060"/>
              </a:solidFill>
            </a:endParaRPr>
          </a:p>
          <a:p>
            <a:pPr>
              <a:buFont typeface="Wingdings" pitchFamily="2" charset="2"/>
              <a:buChar char="Ø"/>
            </a:pPr>
            <a:r>
              <a:rPr lang="en-ZA" sz="1800" dirty="0" smtClean="0">
                <a:solidFill>
                  <a:srgbClr val="002060"/>
                </a:solidFill>
              </a:rPr>
              <a:t>It is difficult to have a deep relationship with Him if we do not know the basics about Him</a:t>
            </a:r>
          </a:p>
          <a:p>
            <a:pPr>
              <a:buFont typeface="Wingdings" pitchFamily="2" charset="2"/>
              <a:buChar char="Ø"/>
            </a:pPr>
            <a:endParaRPr lang="en-ZA" sz="1800" dirty="0" smtClean="0">
              <a:solidFill>
                <a:srgbClr val="002060"/>
              </a:solidFill>
            </a:endParaRPr>
          </a:p>
          <a:p>
            <a:pPr>
              <a:buFont typeface="Wingdings" pitchFamily="2" charset="2"/>
              <a:buChar char="Ø"/>
            </a:pPr>
            <a:r>
              <a:rPr lang="en-ZA" sz="1800" dirty="0" smtClean="0">
                <a:solidFill>
                  <a:srgbClr val="002060"/>
                </a:solidFill>
              </a:rPr>
              <a:t>This section seeks to present some critical information which I hope you will find of value</a:t>
            </a:r>
            <a:endParaRPr lang="en-US" sz="1800" dirty="0" smtClean="0">
              <a:solidFill>
                <a:srgbClr val="002060"/>
              </a:solidFill>
            </a:endParaRPr>
          </a:p>
          <a:p>
            <a:pPr eaLnBrk="1" hangingPunct="1">
              <a:buFont typeface="Wingdings" pitchFamily="2" charset="2"/>
              <a:buChar char="Ø"/>
            </a:pPr>
            <a:endParaRPr lang="en-ZA" sz="1800" dirty="0" smtClean="0">
              <a:solidFill>
                <a:srgbClr val="00206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11719"/>
            <a:ext cx="29051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fontScale="90000"/>
          </a:bodyPr>
          <a:lstStyle/>
          <a:p>
            <a:pPr algn="l" eaLnBrk="1" hangingPunct="1"/>
            <a:r>
              <a:rPr lang="en-ZA" sz="2400" b="1" dirty="0" smtClean="0">
                <a:solidFill>
                  <a:srgbClr val="002060"/>
                </a:solidFill>
              </a:rPr>
              <a:t>Climbing the mountain of the Almighty The continuum between all truth and all evil</a:t>
            </a:r>
          </a:p>
        </p:txBody>
      </p:sp>
      <p:pic>
        <p:nvPicPr>
          <p:cNvPr id="15" name="Picture 2"/>
          <p:cNvPicPr>
            <a:picLocks noChangeAspect="1" noChangeArrowheads="1"/>
          </p:cNvPicPr>
          <p:nvPr/>
        </p:nvPicPr>
        <p:blipFill>
          <a:blip r:embed="rId3" cstate="print"/>
          <a:srcRect/>
          <a:stretch>
            <a:fillRect/>
          </a:stretch>
        </p:blipFill>
        <p:spPr bwMode="auto">
          <a:xfrm>
            <a:off x="1331640" y="1556792"/>
            <a:ext cx="6181725" cy="4810125"/>
          </a:xfrm>
          <a:prstGeom prst="rect">
            <a:avLst/>
          </a:prstGeom>
          <a:noFill/>
          <a:ln w="9525">
            <a:noFill/>
            <a:miter lim="800000"/>
            <a:headEnd/>
            <a:tailEnd/>
          </a:ln>
          <a:effectLst/>
        </p:spPr>
      </p:pic>
      <p:pic>
        <p:nvPicPr>
          <p:cNvPr id="16" name="Picture 4"/>
          <p:cNvPicPr>
            <a:picLocks noChangeAspect="1" noChangeArrowheads="1"/>
          </p:cNvPicPr>
          <p:nvPr/>
        </p:nvPicPr>
        <p:blipFill>
          <a:blip r:embed="rId4" cstate="print"/>
          <a:srcRect/>
          <a:stretch>
            <a:fillRect/>
          </a:stretch>
        </p:blipFill>
        <p:spPr bwMode="auto">
          <a:xfrm>
            <a:off x="7452320" y="1556792"/>
            <a:ext cx="1475656" cy="3598193"/>
          </a:xfrm>
          <a:prstGeom prst="rect">
            <a:avLst/>
          </a:prstGeom>
          <a:noFill/>
          <a:ln w="9525">
            <a:noFill/>
            <a:miter lim="800000"/>
            <a:headEnd/>
            <a:tailEnd/>
          </a:ln>
          <a:effectLst/>
        </p:spPr>
      </p:pic>
      <p:sp>
        <p:nvSpPr>
          <p:cNvPr id="17" name="TextBox 16"/>
          <p:cNvSpPr txBox="1"/>
          <p:nvPr/>
        </p:nvSpPr>
        <p:spPr>
          <a:xfrm>
            <a:off x="7452320" y="4725144"/>
            <a:ext cx="1476672" cy="1200329"/>
          </a:xfrm>
          <a:prstGeom prst="rect">
            <a:avLst/>
          </a:prstGeom>
          <a:solidFill>
            <a:schemeClr val="accent1"/>
          </a:solidFill>
        </p:spPr>
        <p:txBody>
          <a:bodyPr wrap="square" rtlCol="0">
            <a:spAutoFit/>
          </a:bodyPr>
          <a:lstStyle/>
          <a:p>
            <a:pPr algn="ctr"/>
            <a:r>
              <a:rPr lang="en-ZA" b="1" dirty="0" smtClean="0"/>
              <a:t>The mountain of ALL truth </a:t>
            </a:r>
            <a:endParaRPr lang="en-US" b="1" dirty="0"/>
          </a:p>
        </p:txBody>
      </p:sp>
      <p:pic>
        <p:nvPicPr>
          <p:cNvPr id="7170" name="Picture 2" descr="E:\Data\2\2I_Images\Abyss\Abyss iStock_000001865215Small with fire .jpg"/>
          <p:cNvPicPr>
            <a:picLocks noChangeAspect="1" noChangeArrowheads="1"/>
          </p:cNvPicPr>
          <p:nvPr/>
        </p:nvPicPr>
        <p:blipFill>
          <a:blip r:embed="rId5" cstate="print"/>
          <a:srcRect/>
          <a:stretch>
            <a:fillRect/>
          </a:stretch>
        </p:blipFill>
        <p:spPr bwMode="auto">
          <a:xfrm flipH="1">
            <a:off x="-1" y="5733256"/>
            <a:ext cx="1499659" cy="1124744"/>
          </a:xfrm>
          <a:prstGeom prst="rect">
            <a:avLst/>
          </a:prstGeom>
          <a:noFill/>
        </p:spPr>
      </p:pic>
      <p:sp>
        <p:nvSpPr>
          <p:cNvPr id="7" name="TextBox 6"/>
          <p:cNvSpPr txBox="1"/>
          <p:nvPr/>
        </p:nvSpPr>
        <p:spPr>
          <a:xfrm>
            <a:off x="-2804" y="4888456"/>
            <a:ext cx="1476672" cy="646331"/>
          </a:xfrm>
          <a:prstGeom prst="rect">
            <a:avLst/>
          </a:prstGeom>
          <a:solidFill>
            <a:schemeClr val="accent1"/>
          </a:solidFill>
        </p:spPr>
        <p:txBody>
          <a:bodyPr wrap="square" rtlCol="0">
            <a:spAutoFit/>
          </a:bodyPr>
          <a:lstStyle/>
          <a:p>
            <a:pPr algn="ctr"/>
            <a:r>
              <a:rPr lang="en-ZA" b="1" dirty="0" smtClean="0"/>
              <a:t>The pit of ALL error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2000"/>
                                        <p:tgtEl>
                                          <p:spTgt spid="7170"/>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continuum between the mountain of Yah and the Pit</a:t>
            </a:r>
          </a:p>
        </p:txBody>
      </p:sp>
      <p:sp>
        <p:nvSpPr>
          <p:cNvPr id="41987" name="Rectangle 3"/>
          <p:cNvSpPr>
            <a:spLocks noGrp="1" noChangeArrowheads="1"/>
          </p:cNvSpPr>
          <p:nvPr>
            <p:ph type="body" idx="1"/>
          </p:nvPr>
        </p:nvSpPr>
        <p:spPr>
          <a:xfrm>
            <a:off x="457200" y="1556792"/>
            <a:ext cx="7067128" cy="5112567"/>
          </a:xfrm>
        </p:spPr>
        <p:txBody>
          <a:bodyPr>
            <a:normAutofit/>
          </a:bodyPr>
          <a:lstStyle/>
          <a:p>
            <a:pPr eaLnBrk="1" hangingPunct="1">
              <a:buFont typeface="Wingdings" pitchFamily="2" charset="2"/>
              <a:buChar char="Ø"/>
            </a:pPr>
            <a:r>
              <a:rPr lang="en-ZA" sz="1800" dirty="0" smtClean="0">
                <a:solidFill>
                  <a:srgbClr val="150C8E"/>
                </a:solidFill>
              </a:rPr>
              <a:t>Most people are </a:t>
            </a:r>
            <a:r>
              <a:rPr lang="en-ZA" sz="1800" dirty="0" err="1" smtClean="0">
                <a:solidFill>
                  <a:srgbClr val="150C8E"/>
                </a:solidFill>
              </a:rPr>
              <a:t>luke</a:t>
            </a:r>
            <a:r>
              <a:rPr lang="en-ZA" sz="1800" dirty="0" smtClean="0">
                <a:solidFill>
                  <a:srgbClr val="150C8E"/>
                </a:solidFill>
              </a:rPr>
              <a:t> warm, they are on the gently sloping ground in the middle between serving Yah and serving Satan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Most are oblivious to the battle that is raging all around them in the spiritual realm and are oblivious to the fact that in the absence of concerted action to climb the mountain of Yah they will eventually slide into the Pit or be cast into the lake of fire on the Day of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Climbing the mountain requires constant focussed effort so, if you are not consciously seeking to climb the mountain you are almost certainly sliding away and towards the Pit</a:t>
            </a:r>
          </a:p>
        </p:txBody>
      </p:sp>
      <p:pic>
        <p:nvPicPr>
          <p:cNvPr id="4" name="Picture 4"/>
          <p:cNvPicPr>
            <a:picLocks noChangeAspect="1" noChangeArrowheads="1"/>
          </p:cNvPicPr>
          <p:nvPr/>
        </p:nvPicPr>
        <p:blipFill>
          <a:blip r:embed="rId3" cstate="print"/>
          <a:srcRect/>
          <a:stretch>
            <a:fillRect/>
          </a:stretch>
        </p:blipFill>
        <p:spPr bwMode="auto">
          <a:xfrm>
            <a:off x="7524328" y="1484784"/>
            <a:ext cx="1475656" cy="3598193"/>
          </a:xfrm>
          <a:prstGeom prst="rect">
            <a:avLst/>
          </a:prstGeom>
          <a:noFill/>
          <a:ln w="9525">
            <a:noFill/>
            <a:miter lim="800000"/>
            <a:headEnd/>
            <a:tailEnd/>
          </a:ln>
          <a:effectLst/>
        </p:spPr>
      </p:pic>
      <p:pic>
        <p:nvPicPr>
          <p:cNvPr id="5" name="Picture 2" descr="E:\Data\2\2I_Images\Abyss\Abyss iStock_000001865215Small with fire .jpg"/>
          <p:cNvPicPr>
            <a:picLocks noChangeAspect="1" noChangeArrowheads="1"/>
          </p:cNvPicPr>
          <p:nvPr/>
        </p:nvPicPr>
        <p:blipFill>
          <a:blip r:embed="rId4" cstate="print"/>
          <a:srcRect/>
          <a:stretch>
            <a:fillRect/>
          </a:stretch>
        </p:blipFill>
        <p:spPr bwMode="auto">
          <a:xfrm flipH="1">
            <a:off x="0" y="5733256"/>
            <a:ext cx="1499659" cy="1124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Yah is one, have NO OTHER mighty ones</a:t>
            </a:r>
          </a:p>
        </p:txBody>
      </p:sp>
      <p:sp>
        <p:nvSpPr>
          <p:cNvPr id="41987" name="Rectangle 3"/>
          <p:cNvSpPr>
            <a:spLocks noGrp="1" noChangeArrowheads="1"/>
          </p:cNvSpPr>
          <p:nvPr>
            <p:ph type="body" idx="1"/>
          </p:nvPr>
        </p:nvSpPr>
        <p:spPr>
          <a:xfrm>
            <a:off x="457200" y="1556792"/>
            <a:ext cx="8229600" cy="5184575"/>
          </a:xfrm>
        </p:spPr>
        <p:txBody>
          <a:bodyPr>
            <a:normAutofit/>
          </a:bodyPr>
          <a:lstStyle/>
          <a:p>
            <a:pPr>
              <a:buFont typeface="Wingdings" pitchFamily="2" charset="2"/>
              <a:buChar char="Ø"/>
            </a:pPr>
            <a:r>
              <a:rPr lang="en-US" sz="1800" dirty="0" smtClean="0">
                <a:solidFill>
                  <a:srgbClr val="150C8E"/>
                </a:solidFill>
              </a:rPr>
              <a:t>Yahooshua stated in Mark 12:29-30 "</a:t>
            </a:r>
            <a:r>
              <a:rPr lang="en-US" sz="1800" i="1" dirty="0" smtClean="0">
                <a:solidFill>
                  <a:srgbClr val="150C8E"/>
                </a:solidFill>
              </a:rPr>
              <a:t>The first of all the commandments is: 'Hear, O Israel, Yah the eternally self existing our Mighty One, Yah the eternally self existing is one.  And you shall love Yah the eternally self existing your Mighty One with all your heart, with all your soul, with all your mind, and with all your strength.' This is the first commandment</a:t>
            </a:r>
            <a:r>
              <a:rPr lang="en-US" sz="1800" dirty="0" smtClean="0">
                <a:solidFill>
                  <a:srgbClr val="150C8E"/>
                </a:solidFill>
              </a:rPr>
              <a:t>.”</a:t>
            </a:r>
          </a:p>
          <a:p>
            <a:pPr>
              <a:buFont typeface="Wingdings" pitchFamily="2" charset="2"/>
              <a:buChar char="Ø"/>
            </a:pPr>
            <a:endParaRPr lang="en-ZA" sz="1800" dirty="0" smtClean="0">
              <a:solidFill>
                <a:srgbClr val="150C8E"/>
              </a:solidFill>
            </a:endParaRPr>
          </a:p>
          <a:p>
            <a:pPr>
              <a:buFont typeface="Wingdings" pitchFamily="2" charset="2"/>
              <a:buChar char="Ø"/>
            </a:pPr>
            <a:r>
              <a:rPr lang="en-US" sz="1800" dirty="0" smtClean="0">
                <a:solidFill>
                  <a:srgbClr val="150C8E"/>
                </a:solidFill>
              </a:rPr>
              <a:t>In Exodus 20:3 it is written that Yah said on the mountain “</a:t>
            </a:r>
            <a:r>
              <a:rPr lang="en-US" sz="1800" i="1" dirty="0" smtClean="0">
                <a:solidFill>
                  <a:srgbClr val="150C8E"/>
                </a:solidFill>
              </a:rPr>
              <a:t>You shall have no other mighty ones before Me.”</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It is therefore clear that it is sin to equate Yahooshua to Yah or to worship Yahooshua or in any way conjoin Yahooshua to Yah in the way that is customarily done</a:t>
            </a:r>
          </a:p>
          <a:p>
            <a:pPr>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Ten Laws</a:t>
            </a:r>
          </a:p>
        </p:txBody>
      </p:sp>
      <p:sp>
        <p:nvSpPr>
          <p:cNvPr id="41987" name="Rectangle 3"/>
          <p:cNvSpPr>
            <a:spLocks noGrp="1" noChangeArrowheads="1"/>
          </p:cNvSpPr>
          <p:nvPr>
            <p:ph type="body" idx="1"/>
          </p:nvPr>
        </p:nvSpPr>
        <p:spPr>
          <a:xfrm>
            <a:off x="457200" y="1628800"/>
            <a:ext cx="8229600" cy="5040559"/>
          </a:xfrm>
        </p:spPr>
        <p:txBody>
          <a:bodyPr/>
          <a:lstStyle/>
          <a:p>
            <a:pPr eaLnBrk="1" hangingPunct="1">
              <a:buFont typeface="Wingdings" pitchFamily="2" charset="2"/>
              <a:buChar char="Ø"/>
            </a:pPr>
            <a:r>
              <a:rPr lang="en-US" sz="1800" dirty="0" smtClean="0">
                <a:solidFill>
                  <a:srgbClr val="150C8E"/>
                </a:solidFill>
              </a:rPr>
              <a:t>The Ten Commandments, that is the ten laws, which are the sole contents of the Container {Ark} of the Covenant are the essence of the Covenant made by the Almighty at Sinai</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Since Yah appeared in fire on top of the mountain and spoke with an audible voice to several million people we must assume that these are the most important words ever spoken to human beings since this is the only time He has appeared so concretely that we know of</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ten laws will form the basis of judgment</a:t>
            </a: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Ten Laws</a:t>
            </a:r>
          </a:p>
        </p:txBody>
      </p:sp>
      <p:sp>
        <p:nvSpPr>
          <p:cNvPr id="41987" name="Rectangle 3"/>
          <p:cNvSpPr>
            <a:spLocks noGrp="1" noChangeArrowheads="1"/>
          </p:cNvSpPr>
          <p:nvPr>
            <p:ph type="body" idx="1"/>
          </p:nvPr>
        </p:nvSpPr>
        <p:spPr>
          <a:xfrm>
            <a:off x="251520" y="1628800"/>
            <a:ext cx="8892480" cy="5040559"/>
          </a:xfrm>
        </p:spPr>
        <p:txBody>
          <a:bodyPr>
            <a:normAutofit/>
          </a:bodyPr>
          <a:lstStyle/>
          <a:p>
            <a:pPr eaLnBrk="1" hangingPunct="1">
              <a:buFont typeface="Wingdings" pitchFamily="2" charset="2"/>
              <a:buChar char="Ø"/>
            </a:pPr>
            <a:r>
              <a:rPr lang="en-ZA" sz="1800" dirty="0" smtClean="0">
                <a:solidFill>
                  <a:srgbClr val="150C8E"/>
                </a:solidFill>
              </a:rPr>
              <a:t>The ten laws can be summarized as: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1. Yah is one -- have no other mighty ones before him, includes do NOT worship Yahooshua</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2. No graven images or idols, includes do not worship the bible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3. Do not use the name of Yah in vain, includes not using God, the LORD, etc</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4. Observe the true Sabbath (Saturday) and feasts and fasts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Ten Laws</a:t>
            </a:r>
          </a:p>
        </p:txBody>
      </p:sp>
      <p:sp>
        <p:nvSpPr>
          <p:cNvPr id="41987" name="Rectangle 3"/>
          <p:cNvSpPr>
            <a:spLocks noGrp="1" noChangeArrowheads="1"/>
          </p:cNvSpPr>
          <p:nvPr>
            <p:ph type="body" idx="1"/>
          </p:nvPr>
        </p:nvSpPr>
        <p:spPr>
          <a:xfrm>
            <a:off x="251520" y="1628800"/>
            <a:ext cx="8892480" cy="5040559"/>
          </a:xfrm>
        </p:spPr>
        <p:txBody>
          <a:bodyPr>
            <a:normAutofit/>
          </a:bodyPr>
          <a:lstStyle/>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5. Honour your mother and father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6. Do not commit murder, includes do not oppose the death penalty, do not curse, no abortion, no contraception that causes abortion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7. Do not commit adultery, based on virginity and widowhood as set out above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8. Do not steal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9. Do not bear false witness, includes lying</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10. Do not covet, includes lust</a:t>
            </a:r>
            <a:endParaRPr lang="en-US" sz="1800" dirty="0" smtClean="0">
              <a:solidFill>
                <a:srgbClr val="150C8E"/>
              </a:solidFill>
            </a:endParaRPr>
          </a:p>
        </p:txBody>
      </p:sp>
    </p:spTree>
    <p:extLst>
      <p:ext uri="{BB962C8B-B14F-4D97-AF65-F5344CB8AC3E}">
        <p14:creationId xmlns:p14="http://schemas.microsoft.com/office/powerpoint/2010/main" val="13168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2000"/>
                                        <p:tgtEl>
                                          <p:spTgt spid="41987">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animEffect transition="in" filter="fade">
                                      <p:cBhvr>
                                        <p:cTn id="11" dur="2000"/>
                                        <p:tgtEl>
                                          <p:spTgt spid="41987">
                                            <p:txEl>
                                              <p:pRg st="3" end="3"/>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animEffect transition="in" filter="fade">
                                      <p:cBhvr>
                                        <p:cTn id="15" dur="2000"/>
                                        <p:tgtEl>
                                          <p:spTgt spid="41987">
                                            <p:txEl>
                                              <p:pRg st="5" end="5"/>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7" end="7"/>
                                            </p:txEl>
                                          </p:spTgt>
                                        </p:tgtEl>
                                        <p:attrNameLst>
                                          <p:attrName>style.visibility</p:attrName>
                                        </p:attrNameLst>
                                      </p:cBhvr>
                                      <p:to>
                                        <p:strVal val="visible"/>
                                      </p:to>
                                    </p:set>
                                    <p:animEffect transition="in" filter="fade">
                                      <p:cBhvr>
                                        <p:cTn id="19" dur="2000"/>
                                        <p:tgtEl>
                                          <p:spTgt spid="41987">
                                            <p:txEl>
                                              <p:pRg st="7" end="7"/>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9" end="9"/>
                                            </p:txEl>
                                          </p:spTgt>
                                        </p:tgtEl>
                                        <p:attrNameLst>
                                          <p:attrName>style.visibility</p:attrName>
                                        </p:attrNameLst>
                                      </p:cBhvr>
                                      <p:to>
                                        <p:strVal val="visible"/>
                                      </p:to>
                                    </p:set>
                                    <p:animEffect transition="in" filter="fade">
                                      <p:cBhvr>
                                        <p:cTn id="23" dur="2000"/>
                                        <p:tgtEl>
                                          <p:spTgt spid="41987">
                                            <p:txEl>
                                              <p:pRg st="9" end="9"/>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1" end="11"/>
                                            </p:txEl>
                                          </p:spTgt>
                                        </p:tgtEl>
                                        <p:attrNameLst>
                                          <p:attrName>style.visibility</p:attrName>
                                        </p:attrNameLst>
                                      </p:cBhvr>
                                      <p:to>
                                        <p:strVal val="visible"/>
                                      </p:to>
                                    </p:set>
                                    <p:animEffect transition="in" filter="fade">
                                      <p:cBhvr>
                                        <p:cTn id="27" dur="2000"/>
                                        <p:tgtEl>
                                          <p:spTgt spid="419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How did Yahooshua become King and achieve what he did?</a:t>
            </a:r>
          </a:p>
        </p:txBody>
      </p:sp>
      <p:sp>
        <p:nvSpPr>
          <p:cNvPr id="41987" name="Rectangle 3"/>
          <p:cNvSpPr>
            <a:spLocks noGrp="1" noChangeArrowheads="1"/>
          </p:cNvSpPr>
          <p:nvPr>
            <p:ph type="body" idx="1"/>
          </p:nvPr>
        </p:nvSpPr>
        <p:spPr>
          <a:xfrm>
            <a:off x="457200" y="1484784"/>
            <a:ext cx="8229600" cy="5373215"/>
          </a:xfrm>
        </p:spPr>
        <p:txBody>
          <a:bodyPr/>
          <a:lstStyle/>
          <a:p>
            <a:pPr eaLnBrk="1" hangingPunct="1">
              <a:buFont typeface="Wingdings" pitchFamily="2" charset="2"/>
              <a:buChar char="Ø"/>
            </a:pPr>
            <a:r>
              <a:rPr lang="en-US" sz="1800" dirty="0" smtClean="0">
                <a:solidFill>
                  <a:srgbClr val="150C8E"/>
                </a:solidFill>
              </a:rPr>
              <a:t>100% human being</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Born with a creative miracle less dramatic than Adam and Eve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No human father therefore no blood line curses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First created spirit, lived with Yah before coming to earth so knew Yah well and </a:t>
            </a:r>
            <a:r>
              <a:rPr lang="en-ZA" sz="1800" dirty="0" err="1" smtClean="0">
                <a:solidFill>
                  <a:srgbClr val="150C8E"/>
                </a:solidFill>
              </a:rPr>
              <a:t>Yah’s</a:t>
            </a:r>
            <a:r>
              <a:rPr lang="en-ZA" sz="1800" dirty="0" smtClean="0">
                <a:solidFill>
                  <a:srgbClr val="150C8E"/>
                </a:solidFill>
              </a:rPr>
              <a:t> ways and Satan’s ways so well equipped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Lived a life without sin, gained victory and regained authority over the heavens and the earth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King because humans proclaimed him king</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Lord (</a:t>
            </a:r>
            <a:r>
              <a:rPr lang="en-ZA" sz="1800" dirty="0" err="1" smtClean="0">
                <a:solidFill>
                  <a:srgbClr val="150C8E"/>
                </a:solidFill>
              </a:rPr>
              <a:t>Adonai</a:t>
            </a:r>
            <a:r>
              <a:rPr lang="en-ZA" sz="1800" dirty="0" smtClean="0">
                <a:solidFill>
                  <a:srgbClr val="150C8E"/>
                </a:solidFill>
              </a:rPr>
              <a:t>) because humans proclaimed him lord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How did Yahooshua become King and achieve what he did?</a:t>
            </a:r>
          </a:p>
        </p:txBody>
      </p:sp>
      <p:sp>
        <p:nvSpPr>
          <p:cNvPr id="41987" name="Rectangle 3"/>
          <p:cNvSpPr>
            <a:spLocks noGrp="1" noChangeArrowheads="1"/>
          </p:cNvSpPr>
          <p:nvPr>
            <p:ph type="body" idx="1"/>
          </p:nvPr>
        </p:nvSpPr>
        <p:spPr>
          <a:xfrm>
            <a:off x="457200" y="1484784"/>
            <a:ext cx="8229600" cy="5373215"/>
          </a:xfrm>
        </p:spPr>
        <p:txBody>
          <a:bodyPr>
            <a:normAutofit fontScale="92500" lnSpcReduction="10000"/>
          </a:bodyPr>
          <a:lstStyle/>
          <a:p>
            <a:pPr eaLnBrk="1" hangingPunct="1">
              <a:buFont typeface="Wingdings" pitchFamily="2" charset="2"/>
              <a:buChar char="Ø"/>
            </a:pPr>
            <a:r>
              <a:rPr lang="en-ZA" sz="1800" dirty="0" smtClean="0">
                <a:solidFill>
                  <a:srgbClr val="150C8E"/>
                </a:solidFill>
              </a:rPr>
              <a:t>Lamb of Yah because </a:t>
            </a:r>
            <a:r>
              <a:rPr lang="en-ZA" sz="1800" dirty="0" err="1" smtClean="0">
                <a:solidFill>
                  <a:srgbClr val="150C8E"/>
                </a:solidFill>
              </a:rPr>
              <a:t>Yahoochanan</a:t>
            </a:r>
            <a:r>
              <a:rPr lang="en-ZA" sz="1800" dirty="0" smtClean="0">
                <a:solidFill>
                  <a:srgbClr val="150C8E"/>
                </a:solidFill>
              </a:rPr>
              <a:t> {John the </a:t>
            </a:r>
            <a:r>
              <a:rPr lang="en-ZA" sz="1800" dirty="0" err="1" smtClean="0">
                <a:solidFill>
                  <a:srgbClr val="150C8E"/>
                </a:solidFill>
              </a:rPr>
              <a:t>baptist</a:t>
            </a:r>
            <a:r>
              <a:rPr lang="en-ZA" sz="1800" dirty="0" smtClean="0">
                <a:solidFill>
                  <a:srgbClr val="150C8E"/>
                </a:solidFill>
              </a:rPr>
              <a:t>} proclaimed him the Lamb</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Through that assignment gained the right to take the place of the animal offerings for sin and thus provide a simpler way to forgiveness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Assigned the body and blood of the lamb to the bread and wine at the last meal with those who followed him most closely thereby assigning the body and blood of the lamb to bread and wine so that all believers anywhere had access to the mechanical ingredients necessary for forgiveness of sin by FAITH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Became high priest because the High Priest laid hands on him in mockery and proclaimed him Messiah and the blood of the offering fell on the Mercy Seat of the Ark of the Covenant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Became offering for atonement because his blood fell on the Mercy Seat, also the people laid hands on him for transfer of sin and sent him outside the gate and took his blood on themselves</a:t>
            </a: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How did Yahooshua become King and achieve what he did?</a:t>
            </a:r>
          </a:p>
        </p:txBody>
      </p:sp>
      <p:sp>
        <p:nvSpPr>
          <p:cNvPr id="41987" name="Rectangle 3"/>
          <p:cNvSpPr>
            <a:spLocks noGrp="1" noChangeArrowheads="1"/>
          </p:cNvSpPr>
          <p:nvPr>
            <p:ph type="body" idx="1"/>
          </p:nvPr>
        </p:nvSpPr>
        <p:spPr>
          <a:xfrm>
            <a:off x="457200" y="1484784"/>
            <a:ext cx="8229600" cy="5373215"/>
          </a:xfrm>
        </p:spPr>
        <p:txBody>
          <a:bodyPr>
            <a:normAutofit/>
          </a:bodyPr>
          <a:lstStyle/>
          <a:p>
            <a:pPr eaLnBrk="1" hangingPunct="1">
              <a:buFont typeface="Wingdings" pitchFamily="2" charset="2"/>
              <a:buChar char="Ø"/>
            </a:pPr>
            <a:r>
              <a:rPr lang="en-ZA" sz="1800" dirty="0" smtClean="0">
                <a:solidFill>
                  <a:srgbClr val="150C8E"/>
                </a:solidFill>
              </a:rPr>
              <a:t>There is nothing magical about what Yahooshua achieved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Not even anything particularly supernatural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He lived a life without sin, THAT is the most noteworthy achievement and he died without sinning and as a consequence death had no hold on him and he was automatically resurrected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Death in this life is the price we pay for sin, if we live without sin we are entitled to be resurrected, thus far only Yahooshua has accomplished this and so the position of King of Kings and Lord of Lords is filled for eternity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But, through </a:t>
            </a:r>
            <a:r>
              <a:rPr lang="en-ZA" sz="1800" dirty="0" err="1" smtClean="0">
                <a:solidFill>
                  <a:srgbClr val="150C8E"/>
                </a:solidFill>
              </a:rPr>
              <a:t>Yahooshua’s</a:t>
            </a:r>
            <a:r>
              <a:rPr lang="en-ZA" sz="1800" dirty="0" smtClean="0">
                <a:solidFill>
                  <a:srgbClr val="150C8E"/>
                </a:solidFill>
              </a:rPr>
              <a:t> life and death we have access to repentance and therefore to eternal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beast? The mark? The Pit?</a:t>
            </a:r>
          </a:p>
        </p:txBody>
      </p:sp>
      <p:sp>
        <p:nvSpPr>
          <p:cNvPr id="41987" name="Rectangle 3"/>
          <p:cNvSpPr>
            <a:spLocks noGrp="1" noChangeArrowheads="1"/>
          </p:cNvSpPr>
          <p:nvPr>
            <p:ph type="body" idx="1"/>
          </p:nvPr>
        </p:nvSpPr>
        <p:spPr>
          <a:xfrm>
            <a:off x="457200" y="1628801"/>
            <a:ext cx="8229600" cy="4800596"/>
          </a:xfrm>
        </p:spPr>
        <p:txBody>
          <a:bodyPr/>
          <a:lstStyle/>
          <a:p>
            <a:pPr eaLnBrk="1" hangingPunct="1">
              <a:buFont typeface="Wingdings" pitchFamily="2" charset="2"/>
              <a:buChar char="Ø"/>
            </a:pPr>
            <a:r>
              <a:rPr lang="en-US" sz="1800" dirty="0" smtClean="0">
                <a:solidFill>
                  <a:srgbClr val="150C8E"/>
                </a:solidFill>
              </a:rPr>
              <a:t>The beast is another name of Satan or one of his principalities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mark of the beast is a spiritual mark in the forehead – what we think and in the hand – what we write and contract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Pit is a prison into which offending spirits are sent until their period of sentence has been 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Seek truth NOT error</a:t>
            </a:r>
          </a:p>
        </p:txBody>
      </p:sp>
      <p:sp>
        <p:nvSpPr>
          <p:cNvPr id="41987" name="Rectangle 3"/>
          <p:cNvSpPr>
            <a:spLocks noGrp="1" noChangeArrowheads="1"/>
          </p:cNvSpPr>
          <p:nvPr>
            <p:ph type="body" idx="1"/>
          </p:nvPr>
        </p:nvSpPr>
        <p:spPr>
          <a:xfrm>
            <a:off x="457200" y="1484784"/>
            <a:ext cx="8507288" cy="5184575"/>
          </a:xfrm>
        </p:spPr>
        <p:txBody>
          <a:bodyPr>
            <a:normAutofit lnSpcReduction="10000"/>
          </a:bodyPr>
          <a:lstStyle/>
          <a:p>
            <a:pPr>
              <a:spcBef>
                <a:spcPct val="0"/>
              </a:spcBef>
              <a:buFont typeface="Wingdings" pitchFamily="2" charset="2"/>
              <a:buChar char="Ø"/>
            </a:pPr>
            <a:r>
              <a:rPr lang="en-ZA" sz="1800" dirty="0" smtClean="0">
                <a:solidFill>
                  <a:srgbClr val="002060"/>
                </a:solidFill>
              </a:rPr>
              <a:t>Our world is full of error, do not get stuck on it</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have error I do not know about, do not get stuck on what you think I have in error</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Seek the truth the Almighty Creator, Yah the eternally self existing, has for you today</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When you meet people, focus on the truth they have that you lack and share the truth you think you have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Do not get into arguments, share what you hold to be truth and gather what another may have that is truth and then, if you cannot agree, move on</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There are many lost truths, those I think are most important are summarized here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Words in curly brackets are words that are widely used but which I understand to be incorrect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other Sabbaths</a:t>
            </a:r>
          </a:p>
        </p:txBody>
      </p:sp>
      <p:sp>
        <p:nvSpPr>
          <p:cNvPr id="41987" name="Rectangle 3"/>
          <p:cNvSpPr>
            <a:spLocks noGrp="1" noChangeArrowheads="1"/>
          </p:cNvSpPr>
          <p:nvPr>
            <p:ph type="body" idx="1"/>
          </p:nvPr>
        </p:nvSpPr>
        <p:spPr>
          <a:xfrm>
            <a:off x="457200" y="1628801"/>
            <a:ext cx="8229600" cy="4800596"/>
          </a:xfrm>
        </p:spPr>
        <p:txBody>
          <a:bodyPr/>
          <a:lstStyle/>
          <a:p>
            <a:pPr eaLnBrk="1" hangingPunct="1">
              <a:buFont typeface="Wingdings" pitchFamily="2" charset="2"/>
              <a:buChar char="Ø"/>
            </a:pPr>
            <a:r>
              <a:rPr lang="en-US" sz="1800" dirty="0" smtClean="0">
                <a:solidFill>
                  <a:srgbClr val="150C8E"/>
                </a:solidFill>
              </a:rPr>
              <a:t>In addition to the Saturday Sabbath we are required to observe:</a:t>
            </a:r>
          </a:p>
          <a:p>
            <a:pPr eaLnBrk="1" hangingPunct="1">
              <a:buFont typeface="Wingdings" pitchFamily="2" charset="2"/>
              <a:buChar char="Ø"/>
            </a:pPr>
            <a:endParaRPr lang="en-ZA" sz="1800" dirty="0" smtClean="0">
              <a:solidFill>
                <a:srgbClr val="150C8E"/>
              </a:solidFill>
            </a:endParaRPr>
          </a:p>
          <a:p>
            <a:pPr lvl="1">
              <a:buFont typeface="Wingdings" pitchFamily="2" charset="2"/>
              <a:buChar char="Ø"/>
            </a:pPr>
            <a:r>
              <a:rPr lang="en-ZA" sz="1400" dirty="0" smtClean="0">
                <a:solidFill>
                  <a:srgbClr val="150C8E"/>
                </a:solidFill>
              </a:rPr>
              <a:t>Passover</a:t>
            </a:r>
          </a:p>
          <a:p>
            <a:pPr lvl="1">
              <a:buFont typeface="Wingdings" pitchFamily="2" charset="2"/>
              <a:buChar char="Ø"/>
            </a:pPr>
            <a:endParaRPr lang="en-ZA" sz="1400" dirty="0" smtClean="0">
              <a:solidFill>
                <a:srgbClr val="150C8E"/>
              </a:solidFill>
            </a:endParaRPr>
          </a:p>
          <a:p>
            <a:pPr lvl="1">
              <a:buFont typeface="Wingdings" pitchFamily="2" charset="2"/>
              <a:buChar char="Ø"/>
            </a:pPr>
            <a:r>
              <a:rPr lang="en-ZA" sz="1400" dirty="0" smtClean="0">
                <a:solidFill>
                  <a:srgbClr val="150C8E"/>
                </a:solidFill>
              </a:rPr>
              <a:t>The feast of unleavened bread</a:t>
            </a:r>
          </a:p>
          <a:p>
            <a:pPr lvl="1">
              <a:buFont typeface="Wingdings" pitchFamily="2" charset="2"/>
              <a:buChar char="Ø"/>
            </a:pPr>
            <a:endParaRPr lang="en-ZA" sz="1400" dirty="0" smtClean="0">
              <a:solidFill>
                <a:srgbClr val="150C8E"/>
              </a:solidFill>
            </a:endParaRPr>
          </a:p>
          <a:p>
            <a:pPr lvl="1">
              <a:buFont typeface="Wingdings" pitchFamily="2" charset="2"/>
              <a:buChar char="Ø"/>
            </a:pPr>
            <a:r>
              <a:rPr lang="en-ZA" sz="1400" dirty="0" smtClean="0">
                <a:solidFill>
                  <a:srgbClr val="150C8E"/>
                </a:solidFill>
              </a:rPr>
              <a:t>Pentecost </a:t>
            </a:r>
          </a:p>
          <a:p>
            <a:pPr lvl="1">
              <a:buFont typeface="Wingdings" pitchFamily="2" charset="2"/>
              <a:buChar char="Ø"/>
            </a:pPr>
            <a:endParaRPr lang="en-ZA" sz="1400" dirty="0" smtClean="0">
              <a:solidFill>
                <a:srgbClr val="150C8E"/>
              </a:solidFill>
            </a:endParaRPr>
          </a:p>
          <a:p>
            <a:pPr lvl="1">
              <a:buFont typeface="Wingdings" pitchFamily="2" charset="2"/>
              <a:buChar char="Ø"/>
            </a:pPr>
            <a:r>
              <a:rPr lang="en-ZA" sz="1400" dirty="0" smtClean="0">
                <a:solidFill>
                  <a:srgbClr val="150C8E"/>
                </a:solidFill>
              </a:rPr>
              <a:t>The Feast of Trumpets</a:t>
            </a:r>
          </a:p>
          <a:p>
            <a:pPr lvl="1">
              <a:buFont typeface="Wingdings" pitchFamily="2" charset="2"/>
              <a:buChar char="Ø"/>
            </a:pPr>
            <a:endParaRPr lang="en-ZA" sz="1400" dirty="0" smtClean="0">
              <a:solidFill>
                <a:srgbClr val="150C8E"/>
              </a:solidFill>
            </a:endParaRPr>
          </a:p>
          <a:p>
            <a:pPr lvl="1">
              <a:buFont typeface="Wingdings" pitchFamily="2" charset="2"/>
              <a:buChar char="Ø"/>
            </a:pPr>
            <a:r>
              <a:rPr lang="en-ZA" sz="1400" dirty="0" smtClean="0">
                <a:solidFill>
                  <a:srgbClr val="150C8E"/>
                </a:solidFill>
              </a:rPr>
              <a:t>The Day of Atonement a set apart {sacred} fast day – total fast</a:t>
            </a:r>
          </a:p>
          <a:p>
            <a:pPr lvl="1">
              <a:buFont typeface="Wingdings" pitchFamily="2" charset="2"/>
              <a:buChar char="Ø"/>
            </a:pPr>
            <a:endParaRPr lang="en-ZA" sz="1400" dirty="0" smtClean="0">
              <a:solidFill>
                <a:srgbClr val="150C8E"/>
              </a:solidFill>
            </a:endParaRPr>
          </a:p>
          <a:p>
            <a:pPr lvl="1">
              <a:buFont typeface="Wingdings" pitchFamily="2" charset="2"/>
              <a:buChar char="Ø"/>
            </a:pPr>
            <a:r>
              <a:rPr lang="en-ZA" sz="1400" dirty="0" smtClean="0">
                <a:solidFill>
                  <a:srgbClr val="150C8E"/>
                </a:solidFill>
              </a:rPr>
              <a:t>The Feast of Tabernacles in particular the first and the eighth (Great)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Other important points -- Islam</a:t>
            </a:r>
          </a:p>
        </p:txBody>
      </p:sp>
      <p:sp>
        <p:nvSpPr>
          <p:cNvPr id="41987" name="Rectangle 3"/>
          <p:cNvSpPr>
            <a:spLocks noGrp="1" noChangeArrowheads="1"/>
          </p:cNvSpPr>
          <p:nvPr>
            <p:ph type="body" idx="1"/>
          </p:nvPr>
        </p:nvSpPr>
        <p:spPr>
          <a:xfrm>
            <a:off x="457200" y="1556793"/>
            <a:ext cx="8229600" cy="5112568"/>
          </a:xfrm>
        </p:spPr>
        <p:txBody>
          <a:bodyPr>
            <a:normAutofit/>
          </a:bodyPr>
          <a:lstStyle/>
          <a:p>
            <a:pPr eaLnBrk="1" hangingPunct="1">
              <a:buFont typeface="Wingdings" pitchFamily="2" charset="2"/>
              <a:buChar char="Ø"/>
            </a:pPr>
            <a:r>
              <a:rPr lang="en-ZA" sz="1800" dirty="0" err="1" smtClean="0">
                <a:solidFill>
                  <a:srgbClr val="150C8E"/>
                </a:solidFill>
              </a:rPr>
              <a:t>Muhammed</a:t>
            </a:r>
            <a:r>
              <a:rPr lang="en-ZA" sz="1800" dirty="0" smtClean="0">
                <a:solidFill>
                  <a:srgbClr val="150C8E"/>
                </a:solidFill>
              </a:rPr>
              <a:t> is also a prophet of the Most High and the Muslims are people of Yah, Allah is the Arabic word that corresponds to </a:t>
            </a:r>
            <a:r>
              <a:rPr lang="en-ZA" sz="1800" dirty="0" err="1" smtClean="0">
                <a:solidFill>
                  <a:srgbClr val="150C8E"/>
                </a:solidFill>
              </a:rPr>
              <a:t>Elohim</a:t>
            </a:r>
            <a:r>
              <a:rPr lang="en-ZA" sz="1800" dirty="0" smtClean="0">
                <a:solidFill>
                  <a:srgbClr val="150C8E"/>
                </a:solidFill>
              </a:rPr>
              <a:t>, the Hebrew Word for the Almighty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err="1" smtClean="0">
                <a:solidFill>
                  <a:srgbClr val="150C8E"/>
                </a:solidFill>
              </a:rPr>
              <a:t>Muhammed</a:t>
            </a:r>
            <a:r>
              <a:rPr lang="en-ZA" sz="1800" dirty="0" smtClean="0">
                <a:solidFill>
                  <a:srgbClr val="150C8E"/>
                </a:solidFill>
              </a:rPr>
              <a:t> correctly rebuked the Christians for worshipping Yahooshua and for worshipping the book {bible}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“Islam” means the worship and service of the Almighty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“Muslim” means one who worships and serves the Almighty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Muslims are subject to different covenant terms to those applicable to the children of Israel and therefore they have to be grafted in to the covenant through Yahooshua but this will only happen when the truth about Yahooshua is preached and taught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Other important points – Other sheepfolds</a:t>
            </a:r>
          </a:p>
        </p:txBody>
      </p:sp>
      <p:sp>
        <p:nvSpPr>
          <p:cNvPr id="41987" name="Rectangle 3"/>
          <p:cNvSpPr>
            <a:spLocks noGrp="1" noChangeArrowheads="1"/>
          </p:cNvSpPr>
          <p:nvPr>
            <p:ph type="body" idx="1"/>
          </p:nvPr>
        </p:nvSpPr>
        <p:spPr>
          <a:xfrm>
            <a:off x="457200" y="1556793"/>
            <a:ext cx="8229600" cy="5112568"/>
          </a:xfrm>
        </p:spPr>
        <p:txBody>
          <a:bodyPr>
            <a:normAutofit/>
          </a:bodyPr>
          <a:lstStyle/>
          <a:p>
            <a:pPr eaLnBrk="1" hangingPunct="1">
              <a:buFont typeface="Wingdings" pitchFamily="2" charset="2"/>
              <a:buChar char="Ø"/>
            </a:pPr>
            <a:r>
              <a:rPr lang="en-ZA" sz="1800" dirty="0" smtClean="0">
                <a:solidFill>
                  <a:srgbClr val="150C8E"/>
                </a:solidFill>
              </a:rPr>
              <a:t>Yahooshua indicated that he had other sheepfolds to visit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am aware of one in Central America</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every reason to believe that there are sheepfolds all over the earth and that there are other religious groupings that have roots in knowledge of Yah and Yahooshua</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reason to believe that virtually all human beings today are children of Abraham</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nations of Europe are descended from the tribes of Israel that went into exile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most difficult truth of all?</a:t>
            </a:r>
            <a:br>
              <a:rPr lang="en-ZA" sz="2400" b="1" dirty="0" smtClean="0">
                <a:solidFill>
                  <a:srgbClr val="002060"/>
                </a:solidFill>
              </a:rPr>
            </a:br>
            <a:r>
              <a:rPr lang="en-ZA" sz="2400" b="1" dirty="0" smtClean="0">
                <a:solidFill>
                  <a:srgbClr val="002060"/>
                </a:solidFill>
              </a:rPr>
              <a:t>Isaiah 4:1</a:t>
            </a:r>
          </a:p>
        </p:txBody>
      </p:sp>
      <p:sp>
        <p:nvSpPr>
          <p:cNvPr id="41987" name="Rectangle 3"/>
          <p:cNvSpPr>
            <a:spLocks noGrp="1" noChangeArrowheads="1"/>
          </p:cNvSpPr>
          <p:nvPr>
            <p:ph type="body" idx="1"/>
          </p:nvPr>
        </p:nvSpPr>
        <p:spPr>
          <a:xfrm>
            <a:off x="457200" y="1556792"/>
            <a:ext cx="8229600" cy="5184575"/>
          </a:xfrm>
        </p:spPr>
        <p:txBody>
          <a:bodyPr>
            <a:normAutofit lnSpcReduction="10000"/>
          </a:bodyPr>
          <a:lstStyle/>
          <a:p>
            <a:pPr>
              <a:spcBef>
                <a:spcPct val="0"/>
              </a:spcBef>
              <a:buFont typeface="Wingdings" pitchFamily="2" charset="2"/>
              <a:buChar char="Ø"/>
            </a:pPr>
            <a:r>
              <a:rPr lang="en-ZA" sz="1800" dirty="0" smtClean="0">
                <a:solidFill>
                  <a:srgbClr val="002060"/>
                </a:solidFill>
              </a:rPr>
              <a:t>Left to last because so many are offended by this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Listen prayerfully and carefully and pray about it and if you are not ready to receive it put it aside until you ARE willing to consider it</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Taking and giving of virginity results in an everlasting covenant, ditto sex with a widow or truly divorced female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 female can only do this once, therefore sexual intercourse is one of the most sacred (set apart) acts possible between two humans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Possible for a man to take the virginity or widowhood of more than one woman, no turning back, therefore possible for a man to be in life time sexual covenant {marriage} with more than one woman</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Yah has granted mercy and grace but that grace has been withdrawn, corrective actions are called for</a:t>
            </a:r>
          </a:p>
          <a:p>
            <a:pPr>
              <a:spcBef>
                <a:spcPct val="0"/>
              </a:spcBef>
              <a:buNone/>
            </a:pPr>
            <a:endParaRPr lang="en-ZA"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most difficult truth of all?</a:t>
            </a:r>
            <a:br>
              <a:rPr lang="en-ZA" sz="2400" b="1" dirty="0" smtClean="0">
                <a:solidFill>
                  <a:srgbClr val="002060"/>
                </a:solidFill>
              </a:rPr>
            </a:br>
            <a:r>
              <a:rPr lang="en-ZA" sz="2400" b="1" dirty="0" smtClean="0">
                <a:solidFill>
                  <a:srgbClr val="002060"/>
                </a:solidFill>
              </a:rPr>
              <a:t>Isaiah 4:1</a:t>
            </a:r>
          </a:p>
        </p:txBody>
      </p:sp>
      <p:sp>
        <p:nvSpPr>
          <p:cNvPr id="41987" name="Rectangle 3"/>
          <p:cNvSpPr>
            <a:spLocks noGrp="1" noChangeArrowheads="1"/>
          </p:cNvSpPr>
          <p:nvPr>
            <p:ph type="body" idx="1"/>
          </p:nvPr>
        </p:nvSpPr>
        <p:spPr>
          <a:xfrm>
            <a:off x="457200" y="1556792"/>
            <a:ext cx="8229600" cy="5184575"/>
          </a:xfrm>
        </p:spPr>
        <p:txBody>
          <a:bodyPr>
            <a:normAutofit/>
          </a:bodyPr>
          <a:lstStyle/>
          <a:p>
            <a:pPr>
              <a:spcBef>
                <a:spcPct val="0"/>
              </a:spcBef>
              <a:buFont typeface="Wingdings" pitchFamily="2" charset="2"/>
              <a:buChar char="Ø"/>
            </a:pPr>
            <a:r>
              <a:rPr lang="en-ZA" sz="1800" dirty="0">
                <a:solidFill>
                  <a:srgbClr val="002060"/>
                </a:solidFill>
              </a:rPr>
              <a:t>Isaiah 4:1 indicates there will be seven times more women than men in body of true believers at the end</a:t>
            </a:r>
          </a:p>
          <a:p>
            <a:pPr>
              <a:spcBef>
                <a:spcPct val="0"/>
              </a:spcBef>
              <a:buFont typeface="Wingdings" pitchFamily="2" charset="2"/>
              <a:buChar char="Ø"/>
            </a:pPr>
            <a:endParaRPr lang="en-ZA" sz="1800" dirty="0">
              <a:solidFill>
                <a:srgbClr val="002060"/>
              </a:solidFill>
            </a:endParaRPr>
          </a:p>
          <a:p>
            <a:pPr>
              <a:spcBef>
                <a:spcPct val="0"/>
              </a:spcBef>
              <a:buFont typeface="Wingdings" pitchFamily="2" charset="2"/>
              <a:buChar char="Ø"/>
            </a:pPr>
            <a:r>
              <a:rPr lang="en-ZA" sz="1800" dirty="0">
                <a:solidFill>
                  <a:srgbClr val="002060"/>
                </a:solidFill>
              </a:rPr>
              <a:t>Evident today</a:t>
            </a:r>
          </a:p>
          <a:p>
            <a:pPr>
              <a:spcBef>
                <a:spcPct val="0"/>
              </a:spcBef>
              <a:buFont typeface="Wingdings" pitchFamily="2" charset="2"/>
              <a:buChar char="Ø"/>
            </a:pPr>
            <a:endParaRPr lang="en-ZA"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Summing up </a:t>
            </a:r>
          </a:p>
        </p:txBody>
      </p:sp>
      <p:sp>
        <p:nvSpPr>
          <p:cNvPr id="41987" name="Rectangle 3"/>
          <p:cNvSpPr>
            <a:spLocks noGrp="1" noChangeArrowheads="1"/>
          </p:cNvSpPr>
          <p:nvPr>
            <p:ph type="body" idx="1"/>
          </p:nvPr>
        </p:nvSpPr>
        <p:spPr>
          <a:xfrm>
            <a:off x="285720" y="1571612"/>
            <a:ext cx="8643998" cy="4525963"/>
          </a:xfrm>
        </p:spPr>
        <p:txBody>
          <a:bodyPr>
            <a:noAutofit/>
          </a:bodyPr>
          <a:lstStyle/>
          <a:p>
            <a:pPr eaLnBrk="1" hangingPunct="1">
              <a:buFont typeface="Wingdings" pitchFamily="2" charset="2"/>
              <a:buChar char="Ø"/>
            </a:pPr>
            <a:r>
              <a:rPr lang="en-ZA" sz="1800" dirty="0" smtClean="0">
                <a:solidFill>
                  <a:srgbClr val="150C8E"/>
                </a:solidFill>
              </a:rPr>
              <a:t>Seek truth NOT error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Use technically correct names and terms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Become aware of covenant and the price of breaking covenant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Become aware of and seek judgment in this life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Prepare for judgment at the end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Understand and observe the ten commandments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Understand how Yahooshua accomplished his purpose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
        <p:nvSpPr>
          <p:cNvPr id="5" name="TextBox 4"/>
          <p:cNvSpPr txBox="1"/>
          <p:nvPr/>
        </p:nvSpPr>
        <p:spPr>
          <a:xfrm>
            <a:off x="6857984" y="6488668"/>
            <a:ext cx="2286016" cy="369332"/>
          </a:xfrm>
          <a:prstGeom prst="rect">
            <a:avLst/>
          </a:prstGeom>
          <a:noFill/>
        </p:spPr>
        <p:txBody>
          <a:bodyPr wrap="square" rtlCol="0">
            <a:spAutoFit/>
          </a:bodyPr>
          <a:lstStyle/>
          <a:p>
            <a:r>
              <a:rPr lang="en-ZA" dirty="0" smtClean="0">
                <a:solidFill>
                  <a:srgbClr val="002060"/>
                </a:solidFill>
              </a:rPr>
              <a:t>Continued .../</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Summing up continued </a:t>
            </a:r>
          </a:p>
        </p:txBody>
      </p:sp>
      <p:sp>
        <p:nvSpPr>
          <p:cNvPr id="41987" name="Rectangle 3"/>
          <p:cNvSpPr>
            <a:spLocks noGrp="1" noChangeArrowheads="1"/>
          </p:cNvSpPr>
          <p:nvPr>
            <p:ph type="body" idx="1"/>
          </p:nvPr>
        </p:nvSpPr>
        <p:spPr>
          <a:xfrm>
            <a:off x="251520" y="1484784"/>
            <a:ext cx="8784976" cy="4525963"/>
          </a:xfrm>
        </p:spPr>
        <p:txBody>
          <a:bodyPr>
            <a:noAutofit/>
          </a:bodyPr>
          <a:lstStyle/>
          <a:p>
            <a:pPr>
              <a:buFont typeface="Wingdings" pitchFamily="2" charset="2"/>
              <a:buChar char="Ø"/>
            </a:pPr>
            <a:r>
              <a:rPr lang="en-ZA" sz="1800" dirty="0" smtClean="0">
                <a:solidFill>
                  <a:srgbClr val="150C8E"/>
                </a:solidFill>
              </a:rPr>
              <a:t>Recognize that there is evil on the earth and seek to overcome in your life</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Look for truth in other groups and cease judging them, there ARE other sheepfolds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Become conscious of virginity, widowhood and true divorce as set apart states and the covenant that follows from change of these states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Sexual intercourse as a highly spiritual and set apart covenant act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Necessary consequences of recognizing set apartness of virginity and widowhood – men can covenant with more than one woman -- Isaiah 4:1</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b="1" dirty="0" smtClean="0">
                <a:solidFill>
                  <a:srgbClr val="150C8E"/>
                </a:solidFill>
              </a:rPr>
              <a:t>Set a clear goal for yourself for eternity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Closing thought</a:t>
            </a:r>
          </a:p>
        </p:txBody>
      </p:sp>
      <p:sp>
        <p:nvSpPr>
          <p:cNvPr id="41987" name="Rectangle 3"/>
          <p:cNvSpPr>
            <a:spLocks noGrp="1" noChangeArrowheads="1"/>
          </p:cNvSpPr>
          <p:nvPr>
            <p:ph type="body" idx="1"/>
          </p:nvPr>
        </p:nvSpPr>
        <p:spPr>
          <a:xfrm>
            <a:off x="457200" y="1903433"/>
            <a:ext cx="8229600" cy="4525963"/>
          </a:xfrm>
        </p:spPr>
        <p:txBody>
          <a:bodyPr/>
          <a:lstStyle/>
          <a:p>
            <a:pPr>
              <a:buFont typeface="Wingdings" pitchFamily="2" charset="2"/>
              <a:buChar char="Ø"/>
            </a:pPr>
            <a:r>
              <a:rPr lang="en-US" sz="1800" dirty="0" smtClean="0">
                <a:solidFill>
                  <a:srgbClr val="150C8E"/>
                </a:solidFill>
              </a:rPr>
              <a:t>Ecclesiastes 12:13-14 “</a:t>
            </a:r>
            <a:r>
              <a:rPr lang="en-US" sz="1800" i="1" dirty="0" smtClean="0">
                <a:solidFill>
                  <a:srgbClr val="150C8E"/>
                </a:solidFill>
              </a:rPr>
              <a:t>Let us hear the conclusion of the whole matter: Fear Yah and keep His commandments, For this is man's all.  For Yah will bring every work into judgment, Including every secret thing, Whether good or evil</a:t>
            </a:r>
            <a:r>
              <a:rPr lang="en-US" sz="1800" dirty="0" smtClean="0">
                <a:solidFill>
                  <a:srgbClr val="150C8E"/>
                </a:solidFill>
              </a:rPr>
              <a:t>.”</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If you gain nothing else from this presentation, fear judgment and seek a personal relationship with the Creator and choose to adjust the way you live your life accordingly</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US"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Closing prayer</a:t>
            </a:r>
          </a:p>
        </p:txBody>
      </p:sp>
      <p:sp>
        <p:nvSpPr>
          <p:cNvPr id="41987" name="Rectangle 3"/>
          <p:cNvSpPr>
            <a:spLocks noGrp="1" noChangeArrowheads="1"/>
          </p:cNvSpPr>
          <p:nvPr>
            <p:ph type="body" idx="1"/>
          </p:nvPr>
        </p:nvSpPr>
        <p:spPr>
          <a:xfrm>
            <a:off x="457200" y="1628800"/>
            <a:ext cx="8229600" cy="5040559"/>
          </a:xfrm>
        </p:spPr>
        <p:txBody>
          <a:bodyPr/>
          <a:lstStyle/>
          <a:p>
            <a:pPr>
              <a:spcBef>
                <a:spcPct val="0"/>
              </a:spcBef>
              <a:buFont typeface="Wingdings" pitchFamily="2" charset="2"/>
              <a:buChar char="Ø"/>
            </a:pPr>
            <a:r>
              <a:rPr lang="en-ZA" sz="1800" dirty="0" smtClean="0">
                <a:solidFill>
                  <a:srgbClr val="002060"/>
                </a:solidFill>
              </a:rPr>
              <a:t>Father I come to you in the name of Yahooshua</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ask you to give me a hunger for truth and seek to avoid error</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ask you by your Spirit to blow away error in my life and show me how to deal with it</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ask you to help me hold on to truth no matter how hard it may be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ask you to help me to overcome to the end no matter how hard it may be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 ask you to help me to build a deep personal relationship with you</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Stock_000009253299Wav44100.wav">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pic>
        <p:nvPicPr>
          <p:cNvPr id="13" name="iStock_000009253299Wav44100 End of Presentation.mp3">
            <a:hlinkClick r:id="" action="ppaction://media"/>
          </p:cNvPr>
          <p:cNvPicPr>
            <a:picLocks noRot="1" noChangeAspect="1"/>
          </p:cNvPicPr>
          <p:nvPr>
            <a:audioFile r:link="rId2"/>
          </p:nvPr>
        </p:nvPicPr>
        <p:blipFill>
          <a:blip r:embed="rId6" cstate="print"/>
          <a:stretch>
            <a:fillRect/>
          </a:stretch>
        </p:blipFill>
        <p:spPr>
          <a:xfrm>
            <a:off x="8839200" y="6553200"/>
            <a:ext cx="304800" cy="304800"/>
          </a:xfrm>
          <a:prstGeom prst="rect">
            <a:avLst/>
          </a:prstGeom>
        </p:spPr>
      </p:pic>
      <p:sp>
        <p:nvSpPr>
          <p:cNvPr id="14" name="Rectangle 13"/>
          <p:cNvSpPr/>
          <p:nvPr/>
        </p:nvSpPr>
        <p:spPr>
          <a:xfrm>
            <a:off x="8604448" y="6381328"/>
            <a:ext cx="5395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7" cstate="print"/>
          <a:srcRect/>
          <a:stretch>
            <a:fillRect/>
          </a:stretch>
        </p:blipFill>
        <p:spPr bwMode="auto">
          <a:xfrm>
            <a:off x="0" y="1928802"/>
            <a:ext cx="9153525" cy="3552825"/>
          </a:xfrm>
          <a:prstGeom prst="rect">
            <a:avLst/>
          </a:prstGeom>
          <a:noFill/>
          <a:ln w="9525">
            <a:noFill/>
            <a:miter lim="800000"/>
            <a:headEnd/>
            <a:tailEnd/>
          </a:ln>
        </p:spPr>
      </p:pic>
      <p:sp>
        <p:nvSpPr>
          <p:cNvPr id="20" name="Title 1"/>
          <p:cNvSpPr txBox="1">
            <a:spLocks/>
          </p:cNvSpPr>
          <p:nvPr/>
        </p:nvSpPr>
        <p:spPr>
          <a:xfrm>
            <a:off x="251520" y="692696"/>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extBox 8"/>
          <p:cNvSpPr txBox="1"/>
          <p:nvPr/>
        </p:nvSpPr>
        <p:spPr>
          <a:xfrm>
            <a:off x="2071670" y="2071678"/>
            <a:ext cx="4929222" cy="369332"/>
          </a:xfrm>
          <a:prstGeom prst="rect">
            <a:avLst/>
          </a:prstGeom>
          <a:noFill/>
        </p:spPr>
        <p:txBody>
          <a:bodyPr wrap="square" rtlCol="0">
            <a:spAutoFit/>
          </a:bodyPr>
          <a:lstStyle/>
          <a:p>
            <a:pPr algn="ctr"/>
            <a:r>
              <a:rPr lang="en-ZA" b="1" dirty="0" smtClean="0">
                <a:solidFill>
                  <a:srgbClr val="002060"/>
                </a:solidFill>
                <a:latin typeface="Verdana" pitchFamily="34" charset="0"/>
              </a:rPr>
              <a:t>The End</a:t>
            </a:r>
            <a:endParaRPr lang="en-US" b="1" dirty="0">
              <a:solidFill>
                <a:srgbClr val="002060"/>
              </a:solidFill>
              <a:latin typeface="Verdana" pitchFamily="34" charset="0"/>
            </a:endParaRPr>
          </a:p>
        </p:txBody>
      </p:sp>
      <p:sp>
        <p:nvSpPr>
          <p:cNvPr id="10" name="TextBox 9"/>
          <p:cNvSpPr txBox="1"/>
          <p:nvPr/>
        </p:nvSpPr>
        <p:spPr>
          <a:xfrm>
            <a:off x="214282" y="2488164"/>
            <a:ext cx="8786874" cy="646331"/>
          </a:xfrm>
          <a:prstGeom prst="rect">
            <a:avLst/>
          </a:prstGeom>
          <a:noFill/>
        </p:spPr>
        <p:txBody>
          <a:bodyPr wrap="square" rtlCol="0">
            <a:spAutoFit/>
          </a:bodyPr>
          <a:lstStyle/>
          <a:p>
            <a:pPr algn="ctr"/>
            <a:r>
              <a:rPr lang="en-ZA" i="1" dirty="0" smtClean="0"/>
              <a:t>May Yah the eternally self existing, the Almighty Creator, bless you and keep you and make His face to shine upon you and grant you His peace</a:t>
            </a:r>
            <a:endParaRPr lang="en-US" i="1" dirty="0"/>
          </a:p>
        </p:txBody>
      </p:sp>
      <p:sp>
        <p:nvSpPr>
          <p:cNvPr id="12"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5" name="TextBox 14"/>
          <p:cNvSpPr txBox="1"/>
          <p:nvPr/>
        </p:nvSpPr>
        <p:spPr>
          <a:xfrm>
            <a:off x="0" y="6273225"/>
            <a:ext cx="9144000" cy="615553"/>
          </a:xfrm>
          <a:prstGeom prst="rect">
            <a:avLst/>
          </a:prstGeom>
          <a:noFill/>
        </p:spPr>
        <p:txBody>
          <a:bodyPr wrap="square" rtlCol="0">
            <a:spAutoFit/>
          </a:bodyPr>
          <a:lstStyle/>
          <a:p>
            <a:r>
              <a:rPr lang="en-ZA" b="1" dirty="0" smtClean="0">
                <a:solidFill>
                  <a:srgbClr val="002060"/>
                </a:solidFill>
                <a:latin typeface="Verdana" pitchFamily="34" charset="0"/>
              </a:rPr>
              <a:t>Contact me </a:t>
            </a:r>
            <a:r>
              <a:rPr lang="en-ZA" b="1" dirty="0" smtClean="0">
                <a:solidFill>
                  <a:srgbClr val="002060"/>
                </a:solidFill>
                <a:latin typeface="Verdana" pitchFamily="34" charset="0"/>
                <a:hlinkClick r:id="rId8"/>
              </a:rPr>
              <a:t>James@ETI-Ministries.org</a:t>
            </a:r>
            <a:r>
              <a:rPr lang="en-ZA" b="1" dirty="0" smtClean="0">
                <a:solidFill>
                  <a:srgbClr val="002060"/>
                </a:solidFill>
                <a:latin typeface="Verdana" pitchFamily="34" charset="0"/>
              </a:rPr>
              <a:t>  </a:t>
            </a:r>
            <a:r>
              <a:rPr lang="en-ZA" sz="1600" b="1" dirty="0" smtClean="0">
                <a:solidFill>
                  <a:srgbClr val="002060"/>
                </a:solidFill>
                <a:latin typeface="Verdana" pitchFamily="34" charset="0"/>
              </a:rPr>
              <a:t>Website </a:t>
            </a:r>
            <a:r>
              <a:rPr lang="en-ZA" sz="1600" b="1" dirty="0" smtClean="0">
                <a:solidFill>
                  <a:srgbClr val="002060"/>
                </a:solidFill>
                <a:latin typeface="Verdana" pitchFamily="34" charset="0"/>
                <a:hlinkClick r:id="rId9"/>
              </a:rPr>
              <a:t>www.ETI-Ministries.org</a:t>
            </a:r>
            <a:endParaRPr lang="en-ZA" sz="1600" b="1" dirty="0" smtClean="0">
              <a:solidFill>
                <a:srgbClr val="002060"/>
              </a:solidFill>
              <a:latin typeface="Verdana" pitchFamily="34" charset="0"/>
            </a:endParaRPr>
          </a:p>
          <a:p>
            <a:endParaRPr lang="en-US" sz="1600" b="1"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2000"/>
                                        <p:tgtEl>
                                          <p:spTgt spid="12">
                                            <p:txEl>
                                              <p:pRg st="1" end="1"/>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par>
                          <p:cTn id="31" fill="hold">
                            <p:stCondLst>
                              <p:cond delay="12000"/>
                            </p:stCondLst>
                            <p:childTnLst>
                              <p:par>
                                <p:cTn id="32" presetID="10" presetClass="exit" presetSubtype="0" fill="hold" grpId="0" nodeType="afterEffect">
                                  <p:stCondLst>
                                    <p:cond delay="0"/>
                                  </p:stCondLst>
                                  <p:childTnLst>
                                    <p:animEffect transition="out" filter="fade">
                                      <p:cBhvr>
                                        <p:cTn id="33" dur="2000"/>
                                        <p:tgtEl>
                                          <p:spTgt spid="21"/>
                                        </p:tgtEl>
                                      </p:cBhvr>
                                    </p:animEffect>
                                    <p:set>
                                      <p:cBhvr>
                                        <p:cTn id="34" dur="1" fill="hold">
                                          <p:stCondLst>
                                            <p:cond delay="1999"/>
                                          </p:stCondLst>
                                        </p:cTn>
                                        <p:tgtEl>
                                          <p:spTgt spid="21"/>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Prev" delay="0">
                      <p:tgtEl>
                        <p:sldTgt/>
                      </p:tgtEl>
                    </p:cond>
                    <p:cond evt="onStopAudio" delay="0">
                      <p:tgtEl>
                        <p:sldTgt/>
                      </p:tgtEl>
                    </p:cond>
                  </p:endCondLst>
                </p:cTn>
                <p:tgtEl>
                  <p:spTgt spid="7"/>
                </p:tgtEl>
              </p:cMediaNode>
            </p:audio>
            <p:audio>
              <p:cMediaNode showWhenStopped="0">
                <p:cTn id="39"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21" grpId="0" animBg="1"/>
      <p:bldP spid="9" grpId="0"/>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Seek truth NOT error</a:t>
            </a:r>
            <a:br>
              <a:rPr lang="en-ZA" sz="2400" b="1" dirty="0" smtClean="0">
                <a:solidFill>
                  <a:srgbClr val="002060"/>
                </a:solidFill>
              </a:rPr>
            </a:br>
            <a:r>
              <a:rPr lang="en-ZA" sz="2400" b="1" dirty="0" smtClean="0">
                <a:solidFill>
                  <a:srgbClr val="002060"/>
                </a:solidFill>
              </a:rPr>
              <a:t>Examples of error in different people</a:t>
            </a:r>
          </a:p>
        </p:txBody>
      </p:sp>
      <p:pic>
        <p:nvPicPr>
          <p:cNvPr id="1026" name="Picture 2"/>
          <p:cNvPicPr>
            <a:picLocks noChangeAspect="1" noChangeArrowheads="1"/>
          </p:cNvPicPr>
          <p:nvPr/>
        </p:nvPicPr>
        <p:blipFill>
          <a:blip r:embed="rId3" cstate="print"/>
          <a:srcRect/>
          <a:stretch>
            <a:fillRect/>
          </a:stretch>
        </p:blipFill>
        <p:spPr bwMode="auto">
          <a:xfrm>
            <a:off x="0" y="1440929"/>
            <a:ext cx="2987824" cy="33599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987824" y="1412776"/>
            <a:ext cx="3032373" cy="34100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084169" y="1412776"/>
            <a:ext cx="3059832" cy="3440910"/>
          </a:xfrm>
          <a:prstGeom prst="rect">
            <a:avLst/>
          </a:prstGeom>
          <a:noFill/>
          <a:ln w="9525">
            <a:noFill/>
            <a:miter lim="800000"/>
            <a:headEnd/>
            <a:tailEnd/>
          </a:ln>
          <a:effectLst/>
        </p:spPr>
      </p:pic>
      <p:sp>
        <p:nvSpPr>
          <p:cNvPr id="10" name="Rectangle 3"/>
          <p:cNvSpPr txBox="1">
            <a:spLocks noChangeArrowheads="1"/>
          </p:cNvSpPr>
          <p:nvPr/>
        </p:nvSpPr>
        <p:spPr>
          <a:xfrm>
            <a:off x="457200" y="4941168"/>
            <a:ext cx="8229600" cy="1656183"/>
          </a:xfrm>
          <a:prstGeom prst="rect">
            <a:avLst/>
          </a:prstGeom>
        </p:spPr>
        <p:txBody>
          <a:bodyPr vert="horz" lIns="91411" tIns="45705" rIns="91411" bIns="45705" rtlCol="0">
            <a:normAutofit/>
          </a:bodyPr>
          <a:lstStyle/>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r>
              <a:rPr kumimoji="0" lang="en-ZA" sz="1800" b="0" i="0" u="none" strike="noStrike" kern="1200" cap="none" spc="0" normalizeH="0" baseline="0" noProof="0" dirty="0" smtClean="0">
                <a:ln>
                  <a:noFill/>
                </a:ln>
                <a:solidFill>
                  <a:srgbClr val="002060"/>
                </a:solidFill>
                <a:effectLst/>
                <a:uLnTx/>
                <a:uFillTx/>
                <a:latin typeface="+mn-lt"/>
                <a:ea typeface="+mn-ea"/>
                <a:cs typeface="+mn-cs"/>
              </a:rPr>
              <a:t>Most people have a mixture of truth and error</a:t>
            </a: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endParaRPr lang="en-ZA" dirty="0" smtClean="0">
              <a:solidFill>
                <a:srgbClr val="002060"/>
              </a:solidFill>
            </a:endParaRP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r>
              <a:rPr kumimoji="0" lang="en-ZA" sz="1800" b="0" i="0" u="none" strike="noStrike" kern="1200" cap="none" spc="0" normalizeH="0" baseline="0" noProof="0" dirty="0" smtClean="0">
                <a:ln>
                  <a:noFill/>
                </a:ln>
                <a:solidFill>
                  <a:srgbClr val="002060"/>
                </a:solidFill>
                <a:effectLst/>
                <a:uLnTx/>
                <a:uFillTx/>
                <a:latin typeface="+mn-lt"/>
                <a:ea typeface="+mn-ea"/>
                <a:cs typeface="+mn-cs"/>
              </a:rPr>
              <a:t>The person in the middle probably does</a:t>
            </a:r>
            <a:r>
              <a:rPr kumimoji="0" lang="en-ZA" sz="1800" b="0" i="0" u="none" strike="noStrike" kern="1200" cap="none" spc="0" normalizeH="0" noProof="0" dirty="0" smtClean="0">
                <a:ln>
                  <a:noFill/>
                </a:ln>
                <a:solidFill>
                  <a:srgbClr val="002060"/>
                </a:solidFill>
                <a:effectLst/>
                <a:uLnTx/>
                <a:uFillTx/>
                <a:latin typeface="+mn-lt"/>
                <a:ea typeface="+mn-ea"/>
                <a:cs typeface="+mn-cs"/>
              </a:rPr>
              <a:t> not exist today</a:t>
            </a: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endParaRPr lang="en-ZA" baseline="0" dirty="0" smtClean="0">
              <a:solidFill>
                <a:srgbClr val="002060"/>
              </a:solidFill>
            </a:endParaRP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000"/>
                                        <p:tgtEl>
                                          <p:spTgt spid="10">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Seek truth NOT error</a:t>
            </a:r>
            <a:br>
              <a:rPr lang="en-ZA" sz="2400" b="1" dirty="0" smtClean="0">
                <a:solidFill>
                  <a:srgbClr val="002060"/>
                </a:solidFill>
              </a:rPr>
            </a:br>
            <a:r>
              <a:rPr lang="en-ZA" sz="2400" b="1" dirty="0" smtClean="0">
                <a:solidFill>
                  <a:srgbClr val="002060"/>
                </a:solidFill>
              </a:rPr>
              <a:t>Examples of error in different people</a:t>
            </a:r>
          </a:p>
        </p:txBody>
      </p:sp>
      <p:pic>
        <p:nvPicPr>
          <p:cNvPr id="1029" name="Picture 5"/>
          <p:cNvPicPr>
            <a:picLocks noChangeAspect="1" noChangeArrowheads="1"/>
          </p:cNvPicPr>
          <p:nvPr/>
        </p:nvPicPr>
        <p:blipFill>
          <a:blip r:embed="rId3" cstate="print"/>
          <a:srcRect/>
          <a:stretch>
            <a:fillRect/>
          </a:stretch>
        </p:blipFill>
        <p:spPr bwMode="auto">
          <a:xfrm>
            <a:off x="0" y="1412776"/>
            <a:ext cx="3073592" cy="345638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146617" y="1412776"/>
            <a:ext cx="3081567" cy="3465352"/>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5856494" y="1412777"/>
            <a:ext cx="3287506" cy="3456384"/>
          </a:xfrm>
          <a:prstGeom prst="rect">
            <a:avLst/>
          </a:prstGeom>
          <a:noFill/>
          <a:ln w="9525">
            <a:noFill/>
            <a:miter lim="800000"/>
            <a:headEnd/>
            <a:tailEnd/>
          </a:ln>
          <a:effectLst/>
        </p:spPr>
      </p:pic>
      <p:sp>
        <p:nvSpPr>
          <p:cNvPr id="9" name="Rectangle 3"/>
          <p:cNvSpPr txBox="1">
            <a:spLocks noChangeArrowheads="1"/>
          </p:cNvSpPr>
          <p:nvPr/>
        </p:nvSpPr>
        <p:spPr>
          <a:xfrm>
            <a:off x="457200" y="4941168"/>
            <a:ext cx="8229600" cy="1656183"/>
          </a:xfrm>
          <a:prstGeom prst="rect">
            <a:avLst/>
          </a:prstGeom>
        </p:spPr>
        <p:txBody>
          <a:bodyPr vert="horz" lIns="91411" tIns="45705" rIns="91411" bIns="45705" rtlCol="0">
            <a:normAutofit/>
          </a:bodyPr>
          <a:lstStyle/>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r>
              <a:rPr kumimoji="0" lang="en-ZA" sz="1800" b="0" i="0" u="none" strike="noStrike" kern="1200" cap="none" spc="0" normalizeH="0" baseline="0" noProof="0" dirty="0" smtClean="0">
                <a:ln>
                  <a:noFill/>
                </a:ln>
                <a:solidFill>
                  <a:srgbClr val="002060"/>
                </a:solidFill>
                <a:effectLst/>
                <a:uLnTx/>
                <a:uFillTx/>
                <a:latin typeface="+mn-lt"/>
                <a:ea typeface="+mn-ea"/>
                <a:cs typeface="+mn-cs"/>
              </a:rPr>
              <a:t>The two in the middle both have a lot of truth</a:t>
            </a:r>
            <a:r>
              <a:rPr kumimoji="0" lang="en-ZA" sz="1800" b="0" i="0" u="none" strike="noStrike" kern="1200" cap="none" spc="0" normalizeH="0" noProof="0" dirty="0" smtClean="0">
                <a:ln>
                  <a:noFill/>
                </a:ln>
                <a:solidFill>
                  <a:srgbClr val="002060"/>
                </a:solidFill>
                <a:effectLst/>
                <a:uLnTx/>
                <a:uFillTx/>
                <a:latin typeface="+mn-lt"/>
                <a:ea typeface="+mn-ea"/>
                <a:cs typeface="+mn-cs"/>
              </a:rPr>
              <a:t> and a lot of error but will disagree on almost everything</a:t>
            </a: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endParaRPr lang="en-ZA" baseline="0" dirty="0" smtClean="0">
              <a:solidFill>
                <a:srgbClr val="002060"/>
              </a:solidFill>
            </a:endParaRPr>
          </a:p>
          <a:p>
            <a:pPr marL="342790" marR="0" lvl="0" indent="-342790" algn="l" defTabSz="914107" rtl="0" eaLnBrk="1" fontAlgn="auto" latinLnBrk="0" hangingPunct="1">
              <a:lnSpc>
                <a:spcPct val="100000"/>
              </a:lnSpc>
              <a:spcBef>
                <a:spcPct val="0"/>
              </a:spcBef>
              <a:spcAft>
                <a:spcPts val="0"/>
              </a:spcAft>
              <a:buClrTx/>
              <a:buSzTx/>
              <a:buFont typeface="Wingdings" pitchFamily="2" charset="2"/>
              <a:buChar char="Ø"/>
              <a:tabLst/>
              <a:defRPr/>
            </a:pPr>
            <a:r>
              <a:rPr kumimoji="0" lang="en-ZA" sz="1800" b="0" i="0" u="none" strike="noStrike" kern="1200" cap="none" spc="0" normalizeH="0" noProof="0" dirty="0" smtClean="0">
                <a:ln>
                  <a:noFill/>
                </a:ln>
                <a:solidFill>
                  <a:srgbClr val="002060"/>
                </a:solidFill>
                <a:effectLst/>
                <a:uLnTx/>
                <a:uFillTx/>
                <a:latin typeface="+mn-lt"/>
                <a:ea typeface="+mn-ea"/>
                <a:cs typeface="+mn-cs"/>
              </a:rPr>
              <a:t>Most people are a complex mixture of truth and error</a:t>
            </a:r>
            <a:r>
              <a:rPr lang="en-ZA" dirty="0" smtClean="0">
                <a:solidFill>
                  <a:srgbClr val="002060"/>
                </a:solidFill>
              </a:rPr>
              <a:t> as on the right</a:t>
            </a:r>
            <a:endParaRPr kumimoji="0" lang="en-ZA" sz="18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000"/>
                                        <p:tgtEl>
                                          <p:spTgt spid="10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2000"/>
                                        <p:tgtEl>
                                          <p:spTgt spid="103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fontScale="90000"/>
          </a:bodyPr>
          <a:lstStyle/>
          <a:p>
            <a:pPr algn="l" eaLnBrk="1" hangingPunct="1"/>
            <a:r>
              <a:rPr lang="en-ZA" sz="2400" b="1" dirty="0" smtClean="0">
                <a:solidFill>
                  <a:srgbClr val="002060"/>
                </a:solidFill>
              </a:rPr>
              <a:t>Confusion regarding names, terms, beliefs – Yah the eternally self existing</a:t>
            </a:r>
          </a:p>
        </p:txBody>
      </p:sp>
      <p:sp>
        <p:nvSpPr>
          <p:cNvPr id="41987" name="Rectangle 3"/>
          <p:cNvSpPr>
            <a:spLocks noGrp="1" noChangeArrowheads="1"/>
          </p:cNvSpPr>
          <p:nvPr>
            <p:ph type="body" idx="1"/>
          </p:nvPr>
        </p:nvSpPr>
        <p:spPr>
          <a:xfrm>
            <a:off x="457200" y="1556792"/>
            <a:ext cx="8229600" cy="5040559"/>
          </a:xfrm>
        </p:spPr>
        <p:txBody>
          <a:bodyPr>
            <a:normAutofit/>
          </a:bodyPr>
          <a:lstStyle/>
          <a:p>
            <a:pPr>
              <a:spcBef>
                <a:spcPct val="0"/>
              </a:spcBef>
              <a:buFont typeface="Wingdings" pitchFamily="2" charset="2"/>
              <a:buChar char="Ø"/>
            </a:pPr>
            <a:r>
              <a:rPr lang="en-ZA" sz="1800" dirty="0" smtClean="0">
                <a:solidFill>
                  <a:srgbClr val="002060"/>
                </a:solidFill>
              </a:rPr>
              <a:t>Major errors and confusion relating to names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True name of the Creator is “Yah”</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His most widely used name is “Yah the eternally self existing”</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Frequently translated as Yahweh or </a:t>
            </a:r>
            <a:r>
              <a:rPr lang="en-ZA" sz="1800" dirty="0" err="1" smtClean="0">
                <a:solidFill>
                  <a:srgbClr val="002060"/>
                </a:solidFill>
              </a:rPr>
              <a:t>Yahooeh</a:t>
            </a:r>
            <a:endParaRPr lang="en-ZA" sz="1800" dirty="0" smtClean="0">
              <a:solidFill>
                <a:srgbClr val="002060"/>
              </a:solidFill>
            </a:endParaRP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His name is NOT “T</a:t>
            </a:r>
            <a:r>
              <a:rPr lang="en-ZA" sz="1400" dirty="0" smtClean="0">
                <a:solidFill>
                  <a:srgbClr val="002060"/>
                </a:solidFill>
              </a:rPr>
              <a:t>HE</a:t>
            </a:r>
            <a:r>
              <a:rPr lang="en-ZA" sz="1800" dirty="0" smtClean="0">
                <a:solidFill>
                  <a:srgbClr val="002060"/>
                </a:solidFill>
              </a:rPr>
              <a:t> LORD”  which is a literal translation of “Baal” which is a pagan name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a:t>
            </a:r>
            <a:r>
              <a:rPr lang="en-ZA" sz="1400" dirty="0" smtClean="0">
                <a:solidFill>
                  <a:srgbClr val="002060"/>
                </a:solidFill>
              </a:rPr>
              <a:t>HE</a:t>
            </a:r>
            <a:r>
              <a:rPr lang="en-ZA" sz="1800" dirty="0" smtClean="0">
                <a:solidFill>
                  <a:srgbClr val="002060"/>
                </a:solidFill>
              </a:rPr>
              <a:t> LORD” is therefore blasphemous and should be avoided</a:t>
            </a:r>
          </a:p>
          <a:p>
            <a:pPr>
              <a:spcBef>
                <a:spcPct val="0"/>
              </a:spcBef>
              <a:buFont typeface="Wingdings" pitchFamily="2" charset="2"/>
              <a:buChar char="Ø"/>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fontScale="90000"/>
          </a:bodyPr>
          <a:lstStyle/>
          <a:p>
            <a:pPr algn="l" eaLnBrk="1" hangingPunct="1"/>
            <a:r>
              <a:rPr lang="en-ZA" sz="2400" b="1" dirty="0" smtClean="0">
                <a:solidFill>
                  <a:srgbClr val="002060"/>
                </a:solidFill>
              </a:rPr>
              <a:t>Confusion regarding names, terms, beliefs – Yahooshua – Yah is salvation</a:t>
            </a:r>
          </a:p>
        </p:txBody>
      </p:sp>
      <p:sp>
        <p:nvSpPr>
          <p:cNvPr id="41987" name="Rectangle 3"/>
          <p:cNvSpPr>
            <a:spLocks noGrp="1" noChangeArrowheads="1"/>
          </p:cNvSpPr>
          <p:nvPr>
            <p:ph type="body" idx="1"/>
          </p:nvPr>
        </p:nvSpPr>
        <p:spPr>
          <a:xfrm>
            <a:off x="457200" y="1556792"/>
            <a:ext cx="8229600" cy="5040559"/>
          </a:xfrm>
        </p:spPr>
        <p:txBody>
          <a:bodyPr>
            <a:normAutofit/>
          </a:bodyPr>
          <a:lstStyle/>
          <a:p>
            <a:pPr>
              <a:spcBef>
                <a:spcPct val="0"/>
              </a:spcBef>
              <a:buFont typeface="Wingdings" pitchFamily="2" charset="2"/>
              <a:buChar char="Ø"/>
            </a:pPr>
            <a:r>
              <a:rPr lang="en-ZA" sz="1800" dirty="0" smtClean="0">
                <a:solidFill>
                  <a:srgbClr val="002060"/>
                </a:solidFill>
              </a:rPr>
              <a:t>The man commonly referred to as “Jesus” was a Hebrew</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He was not a Greek</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Jesus is a derivative of the Greek word </a:t>
            </a:r>
            <a:r>
              <a:rPr lang="en-ZA" sz="1800" dirty="0" err="1" smtClean="0">
                <a:solidFill>
                  <a:srgbClr val="002060"/>
                </a:solidFill>
              </a:rPr>
              <a:t>Iesus</a:t>
            </a:r>
            <a:r>
              <a:rPr lang="en-ZA" sz="1800" dirty="0" smtClean="0">
                <a:solidFill>
                  <a:srgbClr val="002060"/>
                </a:solidFill>
              </a:rPr>
              <a:t> which in turn is derived from Zeus which is the name of a pagan deity and is therefore blasphemous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Avoid the use of Jesus at all times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His true name was Yahooshua which means “Yah is salvation”</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This is the message which he came to bring and he should always be referred to by this name “Yahooshua”</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is an insult and disrespectful to call the most powerful human being in existence who is king of all human kings and lord of all human lords by anything other than his correct name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Confusion regarding names, terms, beliefs</a:t>
            </a:r>
          </a:p>
        </p:txBody>
      </p:sp>
      <p:sp>
        <p:nvSpPr>
          <p:cNvPr id="41987" name="Rectangle 3"/>
          <p:cNvSpPr>
            <a:spLocks noGrp="1" noChangeArrowheads="1"/>
          </p:cNvSpPr>
          <p:nvPr>
            <p:ph type="body" idx="1"/>
          </p:nvPr>
        </p:nvSpPr>
        <p:spPr>
          <a:xfrm>
            <a:off x="457200" y="1556793"/>
            <a:ext cx="8229600" cy="4872604"/>
          </a:xfrm>
        </p:spPr>
        <p:txBody>
          <a:bodyPr>
            <a:normAutofit/>
          </a:bodyPr>
          <a:lstStyle/>
          <a:p>
            <a:pPr>
              <a:spcBef>
                <a:spcPct val="0"/>
              </a:spcBef>
              <a:buFont typeface="Wingdings" pitchFamily="2" charset="2"/>
              <a:buChar char="Ø"/>
            </a:pPr>
            <a:r>
              <a:rPr lang="en-ZA" sz="1800" dirty="0" smtClean="0">
                <a:solidFill>
                  <a:srgbClr val="002060"/>
                </a:solidFill>
              </a:rPr>
              <a:t>God is a pagan name and therefore blasphemous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The word translated “God” or “god” means “Mighty One” or “Almighty” when applied to the Creator or “mighty one” when applied to anyone else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 ruler or judge is a “mighty one” and can therefore technically be referred to as a “god” but in actual fact the word god should not be used at all</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Except perhaps for Satan in the sense of “god (mighty one) of this world”</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Yahooshua {Jesus} is a might one and therefore can technically be called a god but it is disrespectful to do so</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This duality of meaning gives rise to confusion</a:t>
            </a:r>
          </a:p>
          <a:p>
            <a:pPr>
              <a:spcBef>
                <a:spcPct val="0"/>
              </a:spcBef>
              <a:buFont typeface="Wingdings" pitchFamily="2" charset="2"/>
              <a:buChar char="Ø"/>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Confusion regarding names, terms, beliefs – Christ is NOT a name</a:t>
            </a:r>
          </a:p>
        </p:txBody>
      </p:sp>
      <p:sp>
        <p:nvSpPr>
          <p:cNvPr id="41987" name="Rectangle 3"/>
          <p:cNvSpPr>
            <a:spLocks noGrp="1" noChangeArrowheads="1"/>
          </p:cNvSpPr>
          <p:nvPr>
            <p:ph type="body" idx="1"/>
          </p:nvPr>
        </p:nvSpPr>
        <p:spPr>
          <a:xfrm>
            <a:off x="457200" y="1556792"/>
            <a:ext cx="8229600" cy="5301208"/>
          </a:xfrm>
        </p:spPr>
        <p:txBody>
          <a:bodyPr>
            <a:normAutofit lnSpcReduction="10000"/>
          </a:bodyPr>
          <a:lstStyle/>
          <a:p>
            <a:pPr>
              <a:spcBef>
                <a:spcPct val="0"/>
              </a:spcBef>
              <a:buFont typeface="Wingdings" pitchFamily="2" charset="2"/>
              <a:buChar char="Ø"/>
            </a:pPr>
            <a:r>
              <a:rPr lang="en-ZA" sz="1800" dirty="0" smtClean="0">
                <a:solidFill>
                  <a:srgbClr val="002060"/>
                </a:solidFill>
              </a:rPr>
              <a:t>The word “Christ” derives from the Greek “Christos”</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is used as a substitute for a technical term which refers to the impartation of the Spirit of the Almighty in a form of “smearing” that is called “anointing”</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Thus “Jesus Christ” means “Yahooshua the anointed of Yah”</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“Christ Jesus” means “the anointing of the Spirit of Yah that was upon Yahooshua”</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“Christ” means “anointed one” or “the anointed of Yah”</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“Christ” is NOT </a:t>
            </a:r>
            <a:r>
              <a:rPr lang="en-ZA" sz="1800" dirty="0" err="1" smtClean="0">
                <a:solidFill>
                  <a:srgbClr val="002060"/>
                </a:solidFill>
              </a:rPr>
              <a:t>Yahooshua’s</a:t>
            </a:r>
            <a:r>
              <a:rPr lang="en-ZA" sz="1800" dirty="0" smtClean="0">
                <a:solidFill>
                  <a:srgbClr val="002060"/>
                </a:solidFill>
              </a:rPr>
              <a:t> name</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Any believer filled with the Spirit of Yah is an anointed one, that is a “</a:t>
            </a:r>
            <a:r>
              <a:rPr lang="en-ZA" sz="1800" dirty="0" err="1" smtClean="0">
                <a:solidFill>
                  <a:srgbClr val="002060"/>
                </a:solidFill>
              </a:rPr>
              <a:t>christ</a:t>
            </a:r>
            <a:r>
              <a:rPr lang="en-ZA" sz="1800" dirty="0" smtClean="0">
                <a:solidFill>
                  <a:srgbClr val="002060"/>
                </a:solidFill>
              </a:rPr>
              <a:t>”</a:t>
            </a:r>
          </a:p>
          <a:p>
            <a:pPr>
              <a:spcBef>
                <a:spcPct val="0"/>
              </a:spcBef>
              <a:buFont typeface="Wingdings" pitchFamily="2" charset="2"/>
              <a:buChar char="Ø"/>
            </a:pPr>
            <a:endParaRPr lang="en-ZA" sz="1800" dirty="0" smtClean="0">
              <a:solidFill>
                <a:srgbClr val="002060"/>
              </a:solidFill>
            </a:endParaRPr>
          </a:p>
          <a:p>
            <a:pPr>
              <a:spcBef>
                <a:spcPct val="0"/>
              </a:spcBef>
              <a:buFont typeface="Wingdings" pitchFamily="2" charset="2"/>
              <a:buChar char="Ø"/>
            </a:pPr>
            <a:r>
              <a:rPr lang="en-ZA" sz="1800" dirty="0" smtClean="0">
                <a:solidFill>
                  <a:srgbClr val="002060"/>
                </a:solidFill>
              </a:rPr>
              <a:t>It is confusing and disrespectful to call Yahooshua “Christ” rather refer to him by his correct name “Yahooshua the anointed of Yah” or simply “Yahooshua”</a:t>
            </a:r>
          </a:p>
          <a:p>
            <a:pPr>
              <a:spcBef>
                <a:spcPct val="0"/>
              </a:spcBef>
              <a:buFont typeface="Wingdings" pitchFamily="2" charset="2"/>
              <a:buChar char="Ø"/>
            </a:pPr>
            <a:endParaRPr lang="en-ZA" sz="1800" dirty="0" smtClean="0">
              <a:solidFill>
                <a:srgbClr val="002060"/>
              </a:solidFill>
            </a:endParaRPr>
          </a:p>
          <a:p>
            <a:pPr>
              <a:spcBef>
                <a:spcPct val="0"/>
              </a:spcBef>
            </a:pPr>
            <a:endParaRPr lang="en-ZA" sz="1800" dirty="0" smtClean="0">
              <a:solidFill>
                <a:srgbClr val="002060"/>
              </a:solidFill>
            </a:endParaRPr>
          </a:p>
          <a:p>
            <a:pPr>
              <a:spcBef>
                <a:spcPct val="0"/>
              </a:spcBef>
            </a:pPr>
            <a:endParaRPr lang="en-ZA" sz="18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14" end="14"/>
                                            </p:txEl>
                                          </p:spTgt>
                                        </p:tgtEl>
                                        <p:attrNameLst>
                                          <p:attrName>style.visibility</p:attrName>
                                        </p:attrNameLst>
                                      </p:cBhvr>
                                      <p:to>
                                        <p:strVal val="visible"/>
                                      </p:to>
                                    </p:set>
                                    <p:animEffect transition="in" filter="fade">
                                      <p:cBhvr>
                                        <p:cTn id="35"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5327</TotalTime>
  <Words>5398</Words>
  <Application>Microsoft Office PowerPoint</Application>
  <PresentationFormat>On-screen Show (4:3)</PresentationFormat>
  <Paragraphs>607</Paragraphs>
  <Slides>39</Slides>
  <Notes>39</Notes>
  <HiddenSlides>0</HiddenSlides>
  <MMClips>4</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Wrapping up</vt:lpstr>
      <vt:lpstr>Seek truth NOT error</vt:lpstr>
      <vt:lpstr>Seek truth NOT error Examples of error in different people</vt:lpstr>
      <vt:lpstr>Seek truth NOT error Examples of error in different people</vt:lpstr>
      <vt:lpstr>Confusion regarding names, terms, beliefs – Yah the eternally self existing</vt:lpstr>
      <vt:lpstr>Confusion regarding names, terms, beliefs – Yahooshua – Yah is salvation</vt:lpstr>
      <vt:lpstr>Confusion regarding names, terms, beliefs</vt:lpstr>
      <vt:lpstr>Confusion regarding names, terms, beliefs – Christ is NOT a name</vt:lpstr>
      <vt:lpstr>Confusion regarding names, terms, beliefs – some more word errors</vt:lpstr>
      <vt:lpstr>Confusion regarding names, terms, beliefs – more confusing words</vt:lpstr>
      <vt:lpstr>Confusion regarding names, terms, beliefs – confusion around marriage</vt:lpstr>
      <vt:lpstr>Covenant includes a death penalty</vt:lpstr>
      <vt:lpstr>Judgment in this life</vt:lpstr>
      <vt:lpstr>Judgment in this life</vt:lpstr>
      <vt:lpstr>The spiritual journey of man on earth over seven thousand years</vt:lpstr>
      <vt:lpstr>The spiritual journey of man on earth over seven thousand years</vt:lpstr>
      <vt:lpstr>The spiritual journey of man on earth over seven thousand years</vt:lpstr>
      <vt:lpstr>The continuum between the mountain of Yah and the Pit</vt:lpstr>
      <vt:lpstr>Climbing the mountain of the Almighty The continuum between all truth and all evil</vt:lpstr>
      <vt:lpstr>The continuum between the mountain of Yah and the Pit</vt:lpstr>
      <vt:lpstr>Yah is one, have NO OTHER mighty ones</vt:lpstr>
      <vt:lpstr>The Ten Laws</vt:lpstr>
      <vt:lpstr>The Ten Laws</vt:lpstr>
      <vt:lpstr>The Ten Laws</vt:lpstr>
      <vt:lpstr>How did Yahooshua become King and achieve what he did?</vt:lpstr>
      <vt:lpstr>How did Yahooshua become King and achieve what he did?</vt:lpstr>
      <vt:lpstr>How did Yahooshua become King and achieve what he did?</vt:lpstr>
      <vt:lpstr>The beast? The mark? The Pit?</vt:lpstr>
      <vt:lpstr>The other Sabbaths</vt:lpstr>
      <vt:lpstr>Other important points -- Islam</vt:lpstr>
      <vt:lpstr>Other important points – Other sheepfolds</vt:lpstr>
      <vt:lpstr>The most difficult truth of all? Isaiah 4:1</vt:lpstr>
      <vt:lpstr>The most difficult truth of all? Isaiah 4:1</vt:lpstr>
      <vt:lpstr>Summing up </vt:lpstr>
      <vt:lpstr>Summing up continued </vt:lpstr>
      <vt:lpstr>Closing thought</vt:lpstr>
      <vt:lpstr>Closing prayer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ETI</cp:lastModifiedBy>
  <cp:revision>329</cp:revision>
  <dcterms:created xsi:type="dcterms:W3CDTF">2009-05-01T08:13:25Z</dcterms:created>
  <dcterms:modified xsi:type="dcterms:W3CDTF">2014-06-15T15:02:42Z</dcterms:modified>
</cp:coreProperties>
</file>